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</p:sldMasterIdLst>
  <p:notesMasterIdLst>
    <p:notesMasterId r:id="rId29"/>
  </p:notesMasterIdLst>
  <p:handoutMasterIdLst>
    <p:handoutMasterId r:id="rId30"/>
  </p:handoutMasterIdLst>
  <p:sldIdLst>
    <p:sldId id="256" r:id="rId4"/>
    <p:sldId id="259" r:id="rId5"/>
    <p:sldId id="321" r:id="rId6"/>
    <p:sldId id="348" r:id="rId7"/>
    <p:sldId id="327" r:id="rId8"/>
    <p:sldId id="323" r:id="rId9"/>
    <p:sldId id="326" r:id="rId10"/>
    <p:sldId id="342" r:id="rId11"/>
    <p:sldId id="325" r:id="rId12"/>
    <p:sldId id="324" r:id="rId13"/>
    <p:sldId id="337" r:id="rId14"/>
    <p:sldId id="336" r:id="rId15"/>
    <p:sldId id="333" r:id="rId16"/>
    <p:sldId id="331" r:id="rId17"/>
    <p:sldId id="334" r:id="rId18"/>
    <p:sldId id="347" r:id="rId19"/>
    <p:sldId id="335" r:id="rId20"/>
    <p:sldId id="354" r:id="rId21"/>
    <p:sldId id="350" r:id="rId22"/>
    <p:sldId id="328" r:id="rId23"/>
    <p:sldId id="343" r:id="rId24"/>
    <p:sldId id="349" r:id="rId25"/>
    <p:sldId id="353" r:id="rId26"/>
    <p:sldId id="352" r:id="rId27"/>
    <p:sldId id="320" r:id="rId28"/>
  </p:sldIdLst>
  <p:sldSz cx="9144000" cy="6858000" type="screen4x3"/>
  <p:notesSz cx="6797675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U1" initials="O" lastIdx="4" clrIdx="0"/>
  <p:cmAuthor id="1" name="tapiro" initials="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DA86"/>
    <a:srgbClr val="A6D85F"/>
    <a:srgbClr val="FFB300"/>
    <a:srgbClr val="E30746"/>
    <a:srgbClr val="FE3E14"/>
    <a:srgbClr val="F00F2C"/>
    <a:srgbClr val="531F44"/>
    <a:srgbClr val="615A20"/>
    <a:srgbClr val="8A4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2" autoAdjust="0"/>
    <p:restoredTop sz="77137" autoAdjust="0"/>
  </p:normalViewPr>
  <p:slideViewPr>
    <p:cSldViewPr>
      <p:cViewPr>
        <p:scale>
          <a:sx n="62" d="100"/>
          <a:sy n="62" d="100"/>
        </p:scale>
        <p:origin x="-2296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19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commentAuthors" Target="commentAuthor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1-25T09:58:31.606" idx="2">
    <p:pos x="5522" y="2574"/>
    <p:text>better: examples from our project blog(?)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BF93A-4A76-4A6E-8673-949E936423B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4E79285-9DFA-4B8F-BE6C-F1B1905A8D83}">
      <dgm:prSet phldrT="[Text]"/>
      <dgm:spPr>
        <a:solidFill>
          <a:srgbClr val="FFC000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TRADITIONALLY</a:t>
          </a:r>
          <a:endParaRPr lang="en-GB" b="1" dirty="0">
            <a:solidFill>
              <a:schemeClr val="tx1"/>
            </a:solidFill>
          </a:endParaRPr>
        </a:p>
      </dgm:t>
    </dgm:pt>
    <dgm:pt modelId="{ADE0C676-FA76-4D13-A08A-ABAD1A723DBE}" type="parTrans" cxnId="{33460F2B-2BB4-4598-8DBA-7E0AB277BBAB}">
      <dgm:prSet/>
      <dgm:spPr/>
      <dgm:t>
        <a:bodyPr/>
        <a:lstStyle/>
        <a:p>
          <a:endParaRPr lang="en-GB"/>
        </a:p>
      </dgm:t>
    </dgm:pt>
    <dgm:pt modelId="{08DC8C8D-4E63-452E-9E1B-A7C7DDC9DD28}" type="sibTrans" cxnId="{33460F2B-2BB4-4598-8DBA-7E0AB277BBAB}">
      <dgm:prSet/>
      <dgm:spPr/>
      <dgm:t>
        <a:bodyPr/>
        <a:lstStyle/>
        <a:p>
          <a:endParaRPr lang="en-GB"/>
        </a:p>
      </dgm:t>
    </dgm:pt>
    <dgm:pt modelId="{1FB23A9A-3B30-4127-9255-8A6B41768B10}">
      <dgm:prSet phldrT="[Text]" custT="1"/>
      <dgm:spPr/>
      <dgm:t>
        <a:bodyPr/>
        <a:lstStyle/>
        <a:p>
          <a:r>
            <a:rPr lang="en-GB" sz="2400" dirty="0" smtClean="0"/>
            <a:t>Cultural memberships or cultural differences seen as something ‘one either has or does not have’. Static, bounded and simplistic concept of ‘culture’ and ‘identity’. (Zhu Hua 2014:209)</a:t>
          </a:r>
          <a:endParaRPr lang="en-GB" sz="2400" dirty="0"/>
        </a:p>
      </dgm:t>
    </dgm:pt>
    <dgm:pt modelId="{ABA2C509-7F87-403F-BCA2-3D9C17C8EF59}" type="parTrans" cxnId="{E528DC43-E5A4-4E81-BA32-A84D9E832F68}">
      <dgm:prSet/>
      <dgm:spPr/>
      <dgm:t>
        <a:bodyPr/>
        <a:lstStyle/>
        <a:p>
          <a:endParaRPr lang="en-GB"/>
        </a:p>
      </dgm:t>
    </dgm:pt>
    <dgm:pt modelId="{8F0EC9E4-1740-4F3C-837D-2322E30D31DF}" type="sibTrans" cxnId="{E528DC43-E5A4-4E81-BA32-A84D9E832F68}">
      <dgm:prSet/>
      <dgm:spPr/>
      <dgm:t>
        <a:bodyPr/>
        <a:lstStyle/>
        <a:p>
          <a:endParaRPr lang="en-GB"/>
        </a:p>
      </dgm:t>
    </dgm:pt>
    <dgm:pt modelId="{01AA5853-813A-4866-8730-EDD90A980A04}">
      <dgm:prSet phldrT="[Text]"/>
      <dgm:spPr>
        <a:solidFill>
          <a:srgbClr val="A6D85F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SHIFT OF MEANING</a:t>
          </a:r>
          <a:endParaRPr lang="en-GB" b="1" dirty="0">
            <a:solidFill>
              <a:schemeClr val="tx1"/>
            </a:solidFill>
          </a:endParaRPr>
        </a:p>
      </dgm:t>
    </dgm:pt>
    <dgm:pt modelId="{85015C75-79F7-4B5B-9D33-6784CF9A695D}" type="parTrans" cxnId="{4AD74B14-8BE8-4C22-848B-916F86431C52}">
      <dgm:prSet/>
      <dgm:spPr/>
      <dgm:t>
        <a:bodyPr/>
        <a:lstStyle/>
        <a:p>
          <a:endParaRPr lang="en-GB"/>
        </a:p>
      </dgm:t>
    </dgm:pt>
    <dgm:pt modelId="{C1EFC1B1-5FA4-4A7D-8A9C-2CF157E46340}" type="sibTrans" cxnId="{4AD74B14-8BE8-4C22-848B-916F86431C52}">
      <dgm:prSet/>
      <dgm:spPr/>
      <dgm:t>
        <a:bodyPr/>
        <a:lstStyle/>
        <a:p>
          <a:endParaRPr lang="en-GB"/>
        </a:p>
      </dgm:t>
    </dgm:pt>
    <dgm:pt modelId="{7F9EF39A-939A-4EF1-AC0D-180CFFEA6E72}">
      <dgm:prSet phldrT="[Text]" custT="1"/>
      <dgm:spPr/>
      <dgm:t>
        <a:bodyPr/>
        <a:lstStyle/>
        <a:p>
          <a:r>
            <a:rPr lang="en-GB" sz="2400" dirty="0" smtClean="0"/>
            <a:t>“</a:t>
          </a:r>
          <a:r>
            <a:rPr lang="en-GB" sz="2400" dirty="0" err="1" smtClean="0"/>
            <a:t>Interculturality</a:t>
          </a:r>
          <a:r>
            <a:rPr lang="en-GB" sz="2400" dirty="0" smtClean="0"/>
            <a:t>”  now used to describe a more fluid and complex view of ‘culture’ and intercultural encounters. </a:t>
          </a:r>
          <a:endParaRPr lang="en-GB" sz="2400" dirty="0"/>
        </a:p>
      </dgm:t>
    </dgm:pt>
    <dgm:pt modelId="{FD8F8ED4-B4A5-4702-BFEF-2FEBCC3B2BF5}" type="parTrans" cxnId="{C7DDA24C-A9FC-4584-A8AD-102D5049AB90}">
      <dgm:prSet/>
      <dgm:spPr/>
      <dgm:t>
        <a:bodyPr/>
        <a:lstStyle/>
        <a:p>
          <a:endParaRPr lang="en-GB"/>
        </a:p>
      </dgm:t>
    </dgm:pt>
    <dgm:pt modelId="{CD8D9E70-228C-4C26-BB1E-FC239D7B454B}" type="sibTrans" cxnId="{C7DDA24C-A9FC-4584-A8AD-102D5049AB90}">
      <dgm:prSet/>
      <dgm:spPr/>
      <dgm:t>
        <a:bodyPr/>
        <a:lstStyle/>
        <a:p>
          <a:endParaRPr lang="en-GB"/>
        </a:p>
      </dgm:t>
    </dgm:pt>
    <dgm:pt modelId="{9DC033E7-BAE3-4264-8C0D-65AB05B763F0}">
      <dgm:prSet phldrT="[Text]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endParaRPr lang="en-GB" dirty="0" smtClean="0"/>
        </a:p>
        <a:p>
          <a:r>
            <a:rPr lang="en-GB" b="0" dirty="0" smtClean="0">
              <a:solidFill>
                <a:schemeClr val="tx1"/>
              </a:solidFill>
            </a:rPr>
            <a:t>NOWADAYS</a:t>
          </a:r>
        </a:p>
      </dgm:t>
    </dgm:pt>
    <dgm:pt modelId="{7EA82FF0-5E34-4076-917A-FF1F1D60D346}" type="parTrans" cxnId="{02CCCC12-E464-4D13-95AF-82C4B027F2D8}">
      <dgm:prSet/>
      <dgm:spPr/>
      <dgm:t>
        <a:bodyPr/>
        <a:lstStyle/>
        <a:p>
          <a:endParaRPr lang="en-GB"/>
        </a:p>
      </dgm:t>
    </dgm:pt>
    <dgm:pt modelId="{9CB6C10A-9627-4199-ADD8-E31BC9896B83}" type="sibTrans" cxnId="{02CCCC12-E464-4D13-95AF-82C4B027F2D8}">
      <dgm:prSet/>
      <dgm:spPr/>
      <dgm:t>
        <a:bodyPr/>
        <a:lstStyle/>
        <a:p>
          <a:endParaRPr lang="en-GB"/>
        </a:p>
      </dgm:t>
    </dgm:pt>
    <dgm:pt modelId="{A0154B5D-71D9-477B-B37C-D6AD0F58A7BB}">
      <dgm:prSet phldrT="[Text]" custT="1"/>
      <dgm:spPr/>
      <dgm:t>
        <a:bodyPr/>
        <a:lstStyle/>
        <a:p>
          <a:r>
            <a:rPr lang="en-GB" sz="2400" dirty="0" smtClean="0"/>
            <a:t>From “static” to “active”.</a:t>
          </a:r>
          <a:endParaRPr lang="en-GB" sz="2400" dirty="0"/>
        </a:p>
      </dgm:t>
    </dgm:pt>
    <dgm:pt modelId="{79EE82CA-9EB6-4E46-987C-153ECDD414E2}" type="parTrans" cxnId="{E05F207B-E98C-46C5-B25E-BC977AE2EF44}">
      <dgm:prSet/>
      <dgm:spPr/>
      <dgm:t>
        <a:bodyPr/>
        <a:lstStyle/>
        <a:p>
          <a:endParaRPr lang="en-GB"/>
        </a:p>
      </dgm:t>
    </dgm:pt>
    <dgm:pt modelId="{C9E13B98-6CC4-4119-B98F-F78BC8822ED1}" type="sibTrans" cxnId="{E05F207B-E98C-46C5-B25E-BC977AE2EF44}">
      <dgm:prSet/>
      <dgm:spPr/>
      <dgm:t>
        <a:bodyPr/>
        <a:lstStyle/>
        <a:p>
          <a:endParaRPr lang="en-GB"/>
        </a:p>
      </dgm:t>
    </dgm:pt>
    <dgm:pt modelId="{886972E8-CF09-4D17-A4A6-8D040A1836EA}">
      <dgm:prSet custT="1"/>
      <dgm:spPr/>
      <dgm:t>
        <a:bodyPr/>
        <a:lstStyle/>
        <a:p>
          <a:r>
            <a:rPr lang="en-GB" sz="2400" dirty="0" smtClean="0"/>
            <a:t>From “being” to “doing” cultural identities.</a:t>
          </a:r>
          <a:endParaRPr lang="en-GB" sz="2400" dirty="0"/>
        </a:p>
      </dgm:t>
    </dgm:pt>
    <dgm:pt modelId="{78813E77-6CFA-4E3D-8A3C-16C4136220EB}" type="parTrans" cxnId="{BA05A178-2E02-4542-AC31-43A24C206A6E}">
      <dgm:prSet/>
      <dgm:spPr/>
      <dgm:t>
        <a:bodyPr/>
        <a:lstStyle/>
        <a:p>
          <a:endParaRPr lang="en-GB"/>
        </a:p>
      </dgm:t>
    </dgm:pt>
    <dgm:pt modelId="{00EED05D-A628-43BD-AA0F-EB91C83D13EF}" type="sibTrans" cxnId="{BA05A178-2E02-4542-AC31-43A24C206A6E}">
      <dgm:prSet/>
      <dgm:spPr/>
      <dgm:t>
        <a:bodyPr/>
        <a:lstStyle/>
        <a:p>
          <a:endParaRPr lang="en-GB"/>
        </a:p>
      </dgm:t>
    </dgm:pt>
    <dgm:pt modelId="{3028716D-2C33-4627-9428-7587ADA67B8F}">
      <dgm:prSet custT="1"/>
      <dgm:spPr/>
      <dgm:t>
        <a:bodyPr/>
        <a:lstStyle/>
        <a:p>
          <a:endParaRPr lang="en-GB" sz="2400" dirty="0"/>
        </a:p>
      </dgm:t>
    </dgm:pt>
    <dgm:pt modelId="{97E3BB23-4DC6-4580-9AEC-6FD30CABF386}" type="parTrans" cxnId="{056DA109-4403-4218-8C12-B08253BC7E29}">
      <dgm:prSet/>
      <dgm:spPr/>
      <dgm:t>
        <a:bodyPr/>
        <a:lstStyle/>
        <a:p>
          <a:endParaRPr lang="en-GB"/>
        </a:p>
      </dgm:t>
    </dgm:pt>
    <dgm:pt modelId="{801BF07D-DE75-4A69-BA65-C0D4E6B6E745}" type="sibTrans" cxnId="{056DA109-4403-4218-8C12-B08253BC7E29}">
      <dgm:prSet/>
      <dgm:spPr/>
      <dgm:t>
        <a:bodyPr/>
        <a:lstStyle/>
        <a:p>
          <a:endParaRPr lang="en-GB"/>
        </a:p>
      </dgm:t>
    </dgm:pt>
    <dgm:pt modelId="{6D434569-88A8-4429-9842-F441F2816935}">
      <dgm:prSet phldrT="[Text]" custT="1"/>
      <dgm:spPr/>
      <dgm:t>
        <a:bodyPr/>
        <a:lstStyle/>
        <a:p>
          <a:endParaRPr lang="en-GB" sz="2400" dirty="0"/>
        </a:p>
      </dgm:t>
    </dgm:pt>
    <dgm:pt modelId="{57B6CDE2-FABD-4274-A235-C0C915FF0813}" type="parTrans" cxnId="{2600EB01-EB0F-45C3-8254-478BD26C9A4C}">
      <dgm:prSet/>
      <dgm:spPr/>
      <dgm:t>
        <a:bodyPr/>
        <a:lstStyle/>
        <a:p>
          <a:endParaRPr lang="en-GB"/>
        </a:p>
      </dgm:t>
    </dgm:pt>
    <dgm:pt modelId="{26D5A2F9-4C36-4260-BE47-C8E49E7BFBDD}" type="sibTrans" cxnId="{2600EB01-EB0F-45C3-8254-478BD26C9A4C}">
      <dgm:prSet/>
      <dgm:spPr/>
      <dgm:t>
        <a:bodyPr/>
        <a:lstStyle/>
        <a:p>
          <a:endParaRPr lang="en-GB"/>
        </a:p>
      </dgm:t>
    </dgm:pt>
    <dgm:pt modelId="{5BE2A83D-9F5D-4BF4-BB59-E1618745F0FD}" type="pres">
      <dgm:prSet presAssocID="{423BF93A-4A76-4A6E-8673-949E936423B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F4F685E-370E-438D-94A9-D8D8B4D0DC28}" type="pres">
      <dgm:prSet presAssocID="{94E79285-9DFA-4B8F-BE6C-F1B1905A8D83}" presName="composite" presStyleCnt="0"/>
      <dgm:spPr/>
    </dgm:pt>
    <dgm:pt modelId="{2E518129-81CA-4CAE-BB5F-1AD5C59F59D5}" type="pres">
      <dgm:prSet presAssocID="{94E79285-9DFA-4B8F-BE6C-F1B1905A8D83}" presName="parentText" presStyleLbl="alignNode1" presStyleIdx="0" presStyleCnt="3" custScaleX="206836" custScaleY="16634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A4C95D-82C1-4D0E-B6B9-0E5E24A78A97}" type="pres">
      <dgm:prSet presAssocID="{94E79285-9DFA-4B8F-BE6C-F1B1905A8D83}" presName="descendantText" presStyleLbl="alignAcc1" presStyleIdx="0" presStyleCnt="3" custScaleX="88631" custScaleY="195288" custLinFactNeighborX="4346" custLinFactNeighborY="-36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1F9C93-997B-4F91-AD22-D4547D313EBD}" type="pres">
      <dgm:prSet presAssocID="{08DC8C8D-4E63-452E-9E1B-A7C7DDC9DD28}" presName="sp" presStyleCnt="0"/>
      <dgm:spPr/>
    </dgm:pt>
    <dgm:pt modelId="{2B431C2A-553D-403E-8860-5315D8B449AC}" type="pres">
      <dgm:prSet presAssocID="{01AA5853-813A-4866-8730-EDD90A980A04}" presName="composite" presStyleCnt="0"/>
      <dgm:spPr/>
    </dgm:pt>
    <dgm:pt modelId="{6A2C27F8-FCF2-4964-BE89-B99C67850214}" type="pres">
      <dgm:prSet presAssocID="{01AA5853-813A-4866-8730-EDD90A980A04}" presName="parentText" presStyleLbl="alignNode1" presStyleIdx="1" presStyleCnt="3" custScaleX="227619" custScaleY="14403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6A366C-2B31-45F7-B353-23F687CBD073}" type="pres">
      <dgm:prSet presAssocID="{01AA5853-813A-4866-8730-EDD90A980A04}" presName="descendantText" presStyleLbl="alignAcc1" presStyleIdx="1" presStyleCnt="3" custScaleX="87902" custScaleY="171037" custLinFactNeighborX="4188" custLinFactNeighborY="11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4F4173-86DE-4645-BEC6-DDD49D760678}" type="pres">
      <dgm:prSet presAssocID="{C1EFC1B1-5FA4-4A7D-8A9C-2CF157E46340}" presName="sp" presStyleCnt="0"/>
      <dgm:spPr/>
    </dgm:pt>
    <dgm:pt modelId="{53A13B9B-DC1D-47E8-98D2-87A4660E40A1}" type="pres">
      <dgm:prSet presAssocID="{9DC033E7-BAE3-4264-8C0D-65AB05B763F0}" presName="composite" presStyleCnt="0"/>
      <dgm:spPr/>
    </dgm:pt>
    <dgm:pt modelId="{E45E871B-0D20-44F8-8D69-1E729247D016}" type="pres">
      <dgm:prSet presAssocID="{9DC033E7-BAE3-4264-8C0D-65AB05B763F0}" presName="parentText" presStyleLbl="alignNode1" presStyleIdx="2" presStyleCnt="3" custAng="0" custScaleX="227919" custLinFactNeighborX="-13812" custLinFactNeighborY="-197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13AB6D-7B9C-4485-BCE5-84C66AF0FE3D}" type="pres">
      <dgm:prSet presAssocID="{9DC033E7-BAE3-4264-8C0D-65AB05B763F0}" presName="descendantText" presStyleLbl="alignAcc1" presStyleIdx="2" presStyleCnt="3" custScaleX="74040" custScaleY="153850" custLinFactNeighborX="5296" custLinFactNeighborY="146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600EB01-EB0F-45C3-8254-478BD26C9A4C}" srcId="{9DC033E7-BAE3-4264-8C0D-65AB05B763F0}" destId="{6D434569-88A8-4429-9842-F441F2816935}" srcOrd="0" destOrd="0" parTransId="{57B6CDE2-FABD-4274-A235-C0C915FF0813}" sibTransId="{26D5A2F9-4C36-4260-BE47-C8E49E7BFBDD}"/>
    <dgm:cxn modelId="{BA05A178-2E02-4542-AC31-43A24C206A6E}" srcId="{9DC033E7-BAE3-4264-8C0D-65AB05B763F0}" destId="{886972E8-CF09-4D17-A4A6-8D040A1836EA}" srcOrd="2" destOrd="0" parTransId="{78813E77-6CFA-4E3D-8A3C-16C4136220EB}" sibTransId="{00EED05D-A628-43BD-AA0F-EB91C83D13EF}"/>
    <dgm:cxn modelId="{6B129DCB-1238-4BE8-B9C1-D2B322603728}" type="presOf" srcId="{423BF93A-4A76-4A6E-8673-949E936423B3}" destId="{5BE2A83D-9F5D-4BF4-BB59-E1618745F0FD}" srcOrd="0" destOrd="0" presId="urn:microsoft.com/office/officeart/2005/8/layout/chevron2"/>
    <dgm:cxn modelId="{4AD74B14-8BE8-4C22-848B-916F86431C52}" srcId="{423BF93A-4A76-4A6E-8673-949E936423B3}" destId="{01AA5853-813A-4866-8730-EDD90A980A04}" srcOrd="1" destOrd="0" parTransId="{85015C75-79F7-4B5B-9D33-6784CF9A695D}" sibTransId="{C1EFC1B1-5FA4-4A7D-8A9C-2CF157E46340}"/>
    <dgm:cxn modelId="{43E60C24-5480-4E02-83C6-E811A81274FC}" type="presOf" srcId="{1FB23A9A-3B30-4127-9255-8A6B41768B10}" destId="{E3A4C95D-82C1-4D0E-B6B9-0E5E24A78A97}" srcOrd="0" destOrd="0" presId="urn:microsoft.com/office/officeart/2005/8/layout/chevron2"/>
    <dgm:cxn modelId="{33460F2B-2BB4-4598-8DBA-7E0AB277BBAB}" srcId="{423BF93A-4A76-4A6E-8673-949E936423B3}" destId="{94E79285-9DFA-4B8F-BE6C-F1B1905A8D83}" srcOrd="0" destOrd="0" parTransId="{ADE0C676-FA76-4D13-A08A-ABAD1A723DBE}" sibTransId="{08DC8C8D-4E63-452E-9E1B-A7C7DDC9DD28}"/>
    <dgm:cxn modelId="{5FB942D1-C290-4651-A65C-B96872FEF52E}" type="presOf" srcId="{9DC033E7-BAE3-4264-8C0D-65AB05B763F0}" destId="{E45E871B-0D20-44F8-8D69-1E729247D016}" srcOrd="0" destOrd="0" presId="urn:microsoft.com/office/officeart/2005/8/layout/chevron2"/>
    <dgm:cxn modelId="{8F2B705D-9510-4278-B3DA-81A2A8FA8FA6}" type="presOf" srcId="{3028716D-2C33-4627-9428-7587ADA67B8F}" destId="{0513AB6D-7B9C-4485-BCE5-84C66AF0FE3D}" srcOrd="0" destOrd="3" presId="urn:microsoft.com/office/officeart/2005/8/layout/chevron2"/>
    <dgm:cxn modelId="{E528DC43-E5A4-4E81-BA32-A84D9E832F68}" srcId="{94E79285-9DFA-4B8F-BE6C-F1B1905A8D83}" destId="{1FB23A9A-3B30-4127-9255-8A6B41768B10}" srcOrd="0" destOrd="0" parTransId="{ABA2C509-7F87-403F-BCA2-3D9C17C8EF59}" sibTransId="{8F0EC9E4-1740-4F3C-837D-2322E30D31DF}"/>
    <dgm:cxn modelId="{E05F207B-E98C-46C5-B25E-BC977AE2EF44}" srcId="{9DC033E7-BAE3-4264-8C0D-65AB05B763F0}" destId="{A0154B5D-71D9-477B-B37C-D6AD0F58A7BB}" srcOrd="1" destOrd="0" parTransId="{79EE82CA-9EB6-4E46-987C-153ECDD414E2}" sibTransId="{C9E13B98-6CC4-4119-B98F-F78BC8822ED1}"/>
    <dgm:cxn modelId="{10D1FCCE-67D4-410C-A133-6266B1D9184B}" type="presOf" srcId="{7F9EF39A-939A-4EF1-AC0D-180CFFEA6E72}" destId="{016A366C-2B31-45F7-B353-23F687CBD073}" srcOrd="0" destOrd="0" presId="urn:microsoft.com/office/officeart/2005/8/layout/chevron2"/>
    <dgm:cxn modelId="{02CCCC12-E464-4D13-95AF-82C4B027F2D8}" srcId="{423BF93A-4A76-4A6E-8673-949E936423B3}" destId="{9DC033E7-BAE3-4264-8C0D-65AB05B763F0}" srcOrd="2" destOrd="0" parTransId="{7EA82FF0-5E34-4076-917A-FF1F1D60D346}" sibTransId="{9CB6C10A-9627-4199-ADD8-E31BC9896B83}"/>
    <dgm:cxn modelId="{889110B0-74CE-49C3-9A48-B14C8C7D3000}" type="presOf" srcId="{94E79285-9DFA-4B8F-BE6C-F1B1905A8D83}" destId="{2E518129-81CA-4CAE-BB5F-1AD5C59F59D5}" srcOrd="0" destOrd="0" presId="urn:microsoft.com/office/officeart/2005/8/layout/chevron2"/>
    <dgm:cxn modelId="{A0EBDC4A-7BD5-498B-98A0-0544480B066B}" type="presOf" srcId="{01AA5853-813A-4866-8730-EDD90A980A04}" destId="{6A2C27F8-FCF2-4964-BE89-B99C67850214}" srcOrd="0" destOrd="0" presId="urn:microsoft.com/office/officeart/2005/8/layout/chevron2"/>
    <dgm:cxn modelId="{B3E15B0A-DD98-4AA0-84E3-1E1AA1B62712}" type="presOf" srcId="{886972E8-CF09-4D17-A4A6-8D040A1836EA}" destId="{0513AB6D-7B9C-4485-BCE5-84C66AF0FE3D}" srcOrd="0" destOrd="2" presId="urn:microsoft.com/office/officeart/2005/8/layout/chevron2"/>
    <dgm:cxn modelId="{2ADD6574-658D-45C9-BFAC-04F07CBACA11}" type="presOf" srcId="{A0154B5D-71D9-477B-B37C-D6AD0F58A7BB}" destId="{0513AB6D-7B9C-4485-BCE5-84C66AF0FE3D}" srcOrd="0" destOrd="1" presId="urn:microsoft.com/office/officeart/2005/8/layout/chevron2"/>
    <dgm:cxn modelId="{C7DDA24C-A9FC-4584-A8AD-102D5049AB90}" srcId="{01AA5853-813A-4866-8730-EDD90A980A04}" destId="{7F9EF39A-939A-4EF1-AC0D-180CFFEA6E72}" srcOrd="0" destOrd="0" parTransId="{FD8F8ED4-B4A5-4702-BFEF-2FEBCC3B2BF5}" sibTransId="{CD8D9E70-228C-4C26-BB1E-FC239D7B454B}"/>
    <dgm:cxn modelId="{E8ED32BB-E801-4D7E-813F-8720DD2FB850}" type="presOf" srcId="{6D434569-88A8-4429-9842-F441F2816935}" destId="{0513AB6D-7B9C-4485-BCE5-84C66AF0FE3D}" srcOrd="0" destOrd="0" presId="urn:microsoft.com/office/officeart/2005/8/layout/chevron2"/>
    <dgm:cxn modelId="{056DA109-4403-4218-8C12-B08253BC7E29}" srcId="{9DC033E7-BAE3-4264-8C0D-65AB05B763F0}" destId="{3028716D-2C33-4627-9428-7587ADA67B8F}" srcOrd="3" destOrd="0" parTransId="{97E3BB23-4DC6-4580-9AEC-6FD30CABF386}" sibTransId="{801BF07D-DE75-4A69-BA65-C0D4E6B6E745}"/>
    <dgm:cxn modelId="{BAE231CE-D009-4730-BDBF-5092B8A7F505}" type="presParOf" srcId="{5BE2A83D-9F5D-4BF4-BB59-E1618745F0FD}" destId="{4F4F685E-370E-438D-94A9-D8D8B4D0DC28}" srcOrd="0" destOrd="0" presId="urn:microsoft.com/office/officeart/2005/8/layout/chevron2"/>
    <dgm:cxn modelId="{636DCAA3-7142-492A-8448-BB9F4B4B25B7}" type="presParOf" srcId="{4F4F685E-370E-438D-94A9-D8D8B4D0DC28}" destId="{2E518129-81CA-4CAE-BB5F-1AD5C59F59D5}" srcOrd="0" destOrd="0" presId="urn:microsoft.com/office/officeart/2005/8/layout/chevron2"/>
    <dgm:cxn modelId="{62A25535-94CC-4F1F-8F67-734026AED2B4}" type="presParOf" srcId="{4F4F685E-370E-438D-94A9-D8D8B4D0DC28}" destId="{E3A4C95D-82C1-4D0E-B6B9-0E5E24A78A97}" srcOrd="1" destOrd="0" presId="urn:microsoft.com/office/officeart/2005/8/layout/chevron2"/>
    <dgm:cxn modelId="{7F626937-D4A5-4949-B328-97C70BD320BB}" type="presParOf" srcId="{5BE2A83D-9F5D-4BF4-BB59-E1618745F0FD}" destId="{CD1F9C93-997B-4F91-AD22-D4547D313EBD}" srcOrd="1" destOrd="0" presId="urn:microsoft.com/office/officeart/2005/8/layout/chevron2"/>
    <dgm:cxn modelId="{C26E64D6-8CE5-49A9-B6A5-1D924958D0E9}" type="presParOf" srcId="{5BE2A83D-9F5D-4BF4-BB59-E1618745F0FD}" destId="{2B431C2A-553D-403E-8860-5315D8B449AC}" srcOrd="2" destOrd="0" presId="urn:microsoft.com/office/officeart/2005/8/layout/chevron2"/>
    <dgm:cxn modelId="{12E5B3CE-46C5-4326-8F9D-2F6865194C0F}" type="presParOf" srcId="{2B431C2A-553D-403E-8860-5315D8B449AC}" destId="{6A2C27F8-FCF2-4964-BE89-B99C67850214}" srcOrd="0" destOrd="0" presId="urn:microsoft.com/office/officeart/2005/8/layout/chevron2"/>
    <dgm:cxn modelId="{F1443754-8928-4EE9-9AD8-1D21DF6244FF}" type="presParOf" srcId="{2B431C2A-553D-403E-8860-5315D8B449AC}" destId="{016A366C-2B31-45F7-B353-23F687CBD073}" srcOrd="1" destOrd="0" presId="urn:microsoft.com/office/officeart/2005/8/layout/chevron2"/>
    <dgm:cxn modelId="{1AEE849B-5452-481C-B3A7-AA9BD0EC39A8}" type="presParOf" srcId="{5BE2A83D-9F5D-4BF4-BB59-E1618745F0FD}" destId="{FF4F4173-86DE-4645-BEC6-DDD49D760678}" srcOrd="3" destOrd="0" presId="urn:microsoft.com/office/officeart/2005/8/layout/chevron2"/>
    <dgm:cxn modelId="{FF69946D-BA06-4EE4-AE4D-7D5070B2263D}" type="presParOf" srcId="{5BE2A83D-9F5D-4BF4-BB59-E1618745F0FD}" destId="{53A13B9B-DC1D-47E8-98D2-87A4660E40A1}" srcOrd="4" destOrd="0" presId="urn:microsoft.com/office/officeart/2005/8/layout/chevron2"/>
    <dgm:cxn modelId="{FCF1DC4C-F49C-4703-9E1E-865C3C2B4B85}" type="presParOf" srcId="{53A13B9B-DC1D-47E8-98D2-87A4660E40A1}" destId="{E45E871B-0D20-44F8-8D69-1E729247D016}" srcOrd="0" destOrd="0" presId="urn:microsoft.com/office/officeart/2005/8/layout/chevron2"/>
    <dgm:cxn modelId="{2B01DABE-CC3C-4384-808C-448462D48824}" type="presParOf" srcId="{53A13B9B-DC1D-47E8-98D2-87A4660E40A1}" destId="{0513AB6D-7B9C-4485-BCE5-84C66AF0FE3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869B15-827D-4BDC-B10C-393B90A6626F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46EF560-3F55-4AA4-9713-1CF0774DAAB6}">
      <dgm:prSet phldrT="[Text]" custT="1"/>
      <dgm:spPr/>
      <dgm:t>
        <a:bodyPr/>
        <a:lstStyle/>
        <a:p>
          <a:pPr algn="l"/>
          <a:r>
            <a:rPr lang="en-GB" sz="1400" b="1" i="0" dirty="0" smtClean="0">
              <a:solidFill>
                <a:schemeClr val="tx1"/>
              </a:solidFill>
            </a:rPr>
            <a:t>“ Culturally different = socially constructed phenomenon &gt; simultaneously  belong to different categories, not all equally relevant  at a given point ” (Zhu Hua 2014:209)</a:t>
          </a:r>
          <a:endParaRPr lang="en-GB" sz="1400" b="1" i="0" dirty="0">
            <a:solidFill>
              <a:schemeClr val="tx1"/>
            </a:solidFill>
          </a:endParaRPr>
        </a:p>
      </dgm:t>
    </dgm:pt>
    <dgm:pt modelId="{4160585B-43C8-44B9-81C2-CCC22D403524}" type="sibTrans" cxnId="{AF94D976-34E2-4979-8DE9-796F63BBB3F9}">
      <dgm:prSet/>
      <dgm:spPr/>
      <dgm:t>
        <a:bodyPr/>
        <a:lstStyle/>
        <a:p>
          <a:endParaRPr lang="en-GB"/>
        </a:p>
      </dgm:t>
    </dgm:pt>
    <dgm:pt modelId="{13FA4BB6-FA7A-4F87-A64A-2CB82AF9C064}" type="parTrans" cxnId="{AF94D976-34E2-4979-8DE9-796F63BBB3F9}">
      <dgm:prSet/>
      <dgm:spPr/>
      <dgm:t>
        <a:bodyPr/>
        <a:lstStyle/>
        <a:p>
          <a:endParaRPr lang="en-GB"/>
        </a:p>
      </dgm:t>
    </dgm:pt>
    <dgm:pt modelId="{0996AC8A-83D6-44D1-9655-BCCF28DFFE5A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‘culture</a:t>
          </a:r>
          <a:r>
            <a:rPr lang="en-GB" b="1" dirty="0">
              <a:solidFill>
                <a:schemeClr val="tx1"/>
              </a:solidFill>
            </a:rPr>
            <a:t>’ as a verb – an active process of meaning making (</a:t>
          </a:r>
          <a:r>
            <a:rPr lang="en-GB" b="1" dirty="0" smtClean="0">
              <a:solidFill>
                <a:schemeClr val="tx1"/>
              </a:solidFill>
            </a:rPr>
            <a:t>Street 1993:25)</a:t>
          </a:r>
          <a:endParaRPr lang="en-GB" b="1" dirty="0">
            <a:solidFill>
              <a:schemeClr val="tx1"/>
            </a:solidFill>
          </a:endParaRPr>
        </a:p>
      </dgm:t>
    </dgm:pt>
    <dgm:pt modelId="{283F7C0D-F9A2-4085-B5BB-DADB8CAC01BE}" type="parTrans" cxnId="{97C05E02-6544-429A-A67C-7CE06543CF4F}">
      <dgm:prSet/>
      <dgm:spPr/>
      <dgm:t>
        <a:bodyPr/>
        <a:lstStyle/>
        <a:p>
          <a:endParaRPr lang="en-GB"/>
        </a:p>
      </dgm:t>
    </dgm:pt>
    <dgm:pt modelId="{AFC7AB1D-0165-4835-B2C9-A4EAA4EB3203}" type="sibTrans" cxnId="{97C05E02-6544-429A-A67C-7CE06543CF4F}">
      <dgm:prSet/>
      <dgm:spPr/>
      <dgm:t>
        <a:bodyPr/>
        <a:lstStyle/>
        <a:p>
          <a:endParaRPr lang="en-GB"/>
        </a:p>
      </dgm:t>
    </dgm:pt>
    <dgm:pt modelId="{C87ABF43-A270-43BC-8FD4-C011620ADA9F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‘new complexities of diversity’</a:t>
          </a:r>
        </a:p>
        <a:p>
          <a:r>
            <a:rPr lang="en-GB" b="1" dirty="0" smtClean="0">
              <a:solidFill>
                <a:schemeClr val="tx1"/>
              </a:solidFill>
            </a:rPr>
            <a:t>(</a:t>
          </a:r>
          <a:r>
            <a:rPr lang="en-GB" b="1" dirty="0" err="1" smtClean="0">
              <a:solidFill>
                <a:schemeClr val="tx1"/>
              </a:solidFill>
            </a:rPr>
            <a:t>Vertovec</a:t>
          </a:r>
          <a:r>
            <a:rPr lang="en-GB" b="1" dirty="0" smtClean="0">
              <a:solidFill>
                <a:schemeClr val="tx1"/>
              </a:solidFill>
            </a:rPr>
            <a:t> 2010:86)</a:t>
          </a:r>
          <a:endParaRPr lang="en-GB" b="1" dirty="0">
            <a:solidFill>
              <a:schemeClr val="tx1"/>
            </a:solidFill>
          </a:endParaRPr>
        </a:p>
      </dgm:t>
    </dgm:pt>
    <dgm:pt modelId="{EB458B00-6F47-4A11-88CA-CE8DBF524D92}" type="parTrans" cxnId="{8254E917-AA5C-43EA-B17E-083E541E24B4}">
      <dgm:prSet/>
      <dgm:spPr/>
      <dgm:t>
        <a:bodyPr/>
        <a:lstStyle/>
        <a:p>
          <a:endParaRPr lang="en-GB"/>
        </a:p>
      </dgm:t>
    </dgm:pt>
    <dgm:pt modelId="{1221EEF3-C5A6-4575-8197-081A5EAFA2B2}" type="sibTrans" cxnId="{8254E917-AA5C-43EA-B17E-083E541E24B4}">
      <dgm:prSet/>
      <dgm:spPr/>
      <dgm:t>
        <a:bodyPr/>
        <a:lstStyle/>
        <a:p>
          <a:endParaRPr lang="en-GB"/>
        </a:p>
      </dgm:t>
    </dgm:pt>
    <dgm:pt modelId="{719A7BDA-40E4-4093-8111-F823EE88585B}" type="pres">
      <dgm:prSet presAssocID="{A3869B15-827D-4BDC-B10C-393B90A6626F}" presName="compositeShape" presStyleCnt="0">
        <dgm:presLayoutVars>
          <dgm:chMax val="7"/>
          <dgm:dir/>
          <dgm:resizeHandles val="exact"/>
        </dgm:presLayoutVars>
      </dgm:prSet>
      <dgm:spPr/>
    </dgm:pt>
    <dgm:pt modelId="{3151AE0E-9B66-4FAA-AF28-81C7EA9EE6A9}" type="pres">
      <dgm:prSet presAssocID="{A3869B15-827D-4BDC-B10C-393B90A6626F}" presName="wedge1" presStyleLbl="node1" presStyleIdx="0" presStyleCnt="3"/>
      <dgm:spPr/>
      <dgm:t>
        <a:bodyPr/>
        <a:lstStyle/>
        <a:p>
          <a:endParaRPr lang="en-GB"/>
        </a:p>
      </dgm:t>
    </dgm:pt>
    <dgm:pt modelId="{06D61B7F-1CD3-44AA-A1D4-52E015D75345}" type="pres">
      <dgm:prSet presAssocID="{A3869B15-827D-4BDC-B10C-393B90A6626F}" presName="dummy1a" presStyleCnt="0"/>
      <dgm:spPr/>
    </dgm:pt>
    <dgm:pt modelId="{46427F9B-C115-4654-9487-D9B88198DBEA}" type="pres">
      <dgm:prSet presAssocID="{A3869B15-827D-4BDC-B10C-393B90A6626F}" presName="dummy1b" presStyleCnt="0"/>
      <dgm:spPr/>
    </dgm:pt>
    <dgm:pt modelId="{2C6D9A92-3E6A-4337-9FCF-787DDB1CAC60}" type="pres">
      <dgm:prSet presAssocID="{A3869B15-827D-4BDC-B10C-393B90A6626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8E3019-1C1D-47C8-9EDC-90B8780F5334}" type="pres">
      <dgm:prSet presAssocID="{A3869B15-827D-4BDC-B10C-393B90A6626F}" presName="wedge2" presStyleLbl="node1" presStyleIdx="1" presStyleCnt="3"/>
      <dgm:spPr/>
      <dgm:t>
        <a:bodyPr/>
        <a:lstStyle/>
        <a:p>
          <a:endParaRPr lang="en-GB"/>
        </a:p>
      </dgm:t>
    </dgm:pt>
    <dgm:pt modelId="{E536AFA4-F4A2-4B0A-97E3-76F8FBDE2FCA}" type="pres">
      <dgm:prSet presAssocID="{A3869B15-827D-4BDC-B10C-393B90A6626F}" presName="dummy2a" presStyleCnt="0"/>
      <dgm:spPr/>
    </dgm:pt>
    <dgm:pt modelId="{4E24A59D-CF6B-42F3-B53A-F3C58C31AC52}" type="pres">
      <dgm:prSet presAssocID="{A3869B15-827D-4BDC-B10C-393B90A6626F}" presName="dummy2b" presStyleCnt="0"/>
      <dgm:spPr/>
    </dgm:pt>
    <dgm:pt modelId="{BADB4FA3-4763-4166-9067-85EB13D38957}" type="pres">
      <dgm:prSet presAssocID="{A3869B15-827D-4BDC-B10C-393B90A6626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290D11-15AB-4155-B4D9-40FE466B9C03}" type="pres">
      <dgm:prSet presAssocID="{A3869B15-827D-4BDC-B10C-393B90A6626F}" presName="wedge3" presStyleLbl="node1" presStyleIdx="2" presStyleCnt="3"/>
      <dgm:spPr/>
      <dgm:t>
        <a:bodyPr/>
        <a:lstStyle/>
        <a:p>
          <a:endParaRPr lang="en-GB"/>
        </a:p>
      </dgm:t>
    </dgm:pt>
    <dgm:pt modelId="{9AA19EE4-E08D-4906-BB3E-16F4F4C330D0}" type="pres">
      <dgm:prSet presAssocID="{A3869B15-827D-4BDC-B10C-393B90A6626F}" presName="dummy3a" presStyleCnt="0"/>
      <dgm:spPr/>
    </dgm:pt>
    <dgm:pt modelId="{F3C1B3CD-974B-4B95-A59C-3C8A492B2813}" type="pres">
      <dgm:prSet presAssocID="{A3869B15-827D-4BDC-B10C-393B90A6626F}" presName="dummy3b" presStyleCnt="0"/>
      <dgm:spPr/>
    </dgm:pt>
    <dgm:pt modelId="{6BA6CA0B-8584-4E92-ABF6-15AA164F8CC1}" type="pres">
      <dgm:prSet presAssocID="{A3869B15-827D-4BDC-B10C-393B90A6626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786323-873B-4012-9568-64B2743E1ED0}" type="pres">
      <dgm:prSet presAssocID="{4160585B-43C8-44B9-81C2-CCC22D403524}" presName="arrowWedge1" presStyleLbl="fgSibTrans2D1" presStyleIdx="0" presStyleCnt="3" custLinFactNeighborX="526" custLinFactNeighborY="-1377"/>
      <dgm:spPr/>
    </dgm:pt>
    <dgm:pt modelId="{98584512-D80A-40B7-94D4-76B01B3D8CDE}" type="pres">
      <dgm:prSet presAssocID="{AFC7AB1D-0165-4835-B2C9-A4EAA4EB3203}" presName="arrowWedge2" presStyleLbl="fgSibTrans2D1" presStyleIdx="1" presStyleCnt="3"/>
      <dgm:spPr/>
    </dgm:pt>
    <dgm:pt modelId="{D139780D-3D38-4FB5-A37F-FE6FC8F833B4}" type="pres">
      <dgm:prSet presAssocID="{1221EEF3-C5A6-4575-8197-081A5EAFA2B2}" presName="arrowWedge3" presStyleLbl="fgSibTrans2D1" presStyleIdx="2" presStyleCnt="3"/>
      <dgm:spPr/>
    </dgm:pt>
  </dgm:ptLst>
  <dgm:cxnLst>
    <dgm:cxn modelId="{450A6828-512B-422A-AACE-BA7AC5500340}" type="presOf" srcId="{D46EF560-3F55-4AA4-9713-1CF0774DAAB6}" destId="{3151AE0E-9B66-4FAA-AF28-81C7EA9EE6A9}" srcOrd="0" destOrd="0" presId="urn:microsoft.com/office/officeart/2005/8/layout/cycle8"/>
    <dgm:cxn modelId="{0B4248ED-4B9D-4486-9EB1-A2898BA19156}" type="presOf" srcId="{C87ABF43-A270-43BC-8FD4-C011620ADA9F}" destId="{6BA6CA0B-8584-4E92-ABF6-15AA164F8CC1}" srcOrd="1" destOrd="0" presId="urn:microsoft.com/office/officeart/2005/8/layout/cycle8"/>
    <dgm:cxn modelId="{8254E917-AA5C-43EA-B17E-083E541E24B4}" srcId="{A3869B15-827D-4BDC-B10C-393B90A6626F}" destId="{C87ABF43-A270-43BC-8FD4-C011620ADA9F}" srcOrd="2" destOrd="0" parTransId="{EB458B00-6F47-4A11-88CA-CE8DBF524D92}" sibTransId="{1221EEF3-C5A6-4575-8197-081A5EAFA2B2}"/>
    <dgm:cxn modelId="{97C05E02-6544-429A-A67C-7CE06543CF4F}" srcId="{A3869B15-827D-4BDC-B10C-393B90A6626F}" destId="{0996AC8A-83D6-44D1-9655-BCCF28DFFE5A}" srcOrd="1" destOrd="0" parTransId="{283F7C0D-F9A2-4085-B5BB-DADB8CAC01BE}" sibTransId="{AFC7AB1D-0165-4835-B2C9-A4EAA4EB3203}"/>
    <dgm:cxn modelId="{F3D5EACF-B928-4F29-AF4E-BA3018243AD3}" type="presOf" srcId="{D46EF560-3F55-4AA4-9713-1CF0774DAAB6}" destId="{2C6D9A92-3E6A-4337-9FCF-787DDB1CAC60}" srcOrd="1" destOrd="0" presId="urn:microsoft.com/office/officeart/2005/8/layout/cycle8"/>
    <dgm:cxn modelId="{FB03438B-D223-45BC-8541-BFEA1B2FF762}" type="presOf" srcId="{0996AC8A-83D6-44D1-9655-BCCF28DFFE5A}" destId="{448E3019-1C1D-47C8-9EDC-90B8780F5334}" srcOrd="0" destOrd="0" presId="urn:microsoft.com/office/officeart/2005/8/layout/cycle8"/>
    <dgm:cxn modelId="{2B0C4048-E217-49C0-A194-AA95D9C1BC58}" type="presOf" srcId="{0996AC8A-83D6-44D1-9655-BCCF28DFFE5A}" destId="{BADB4FA3-4763-4166-9067-85EB13D38957}" srcOrd="1" destOrd="0" presId="urn:microsoft.com/office/officeart/2005/8/layout/cycle8"/>
    <dgm:cxn modelId="{32421122-0F1E-4E1F-98E7-AD8867263167}" type="presOf" srcId="{C87ABF43-A270-43BC-8FD4-C011620ADA9F}" destId="{DE290D11-15AB-4155-B4D9-40FE466B9C03}" srcOrd="0" destOrd="0" presId="urn:microsoft.com/office/officeart/2005/8/layout/cycle8"/>
    <dgm:cxn modelId="{39C66DDB-C43E-4682-AED9-B406F619E507}" type="presOf" srcId="{A3869B15-827D-4BDC-B10C-393B90A6626F}" destId="{719A7BDA-40E4-4093-8111-F823EE88585B}" srcOrd="0" destOrd="0" presId="urn:microsoft.com/office/officeart/2005/8/layout/cycle8"/>
    <dgm:cxn modelId="{AF94D976-34E2-4979-8DE9-796F63BBB3F9}" srcId="{A3869B15-827D-4BDC-B10C-393B90A6626F}" destId="{D46EF560-3F55-4AA4-9713-1CF0774DAAB6}" srcOrd="0" destOrd="0" parTransId="{13FA4BB6-FA7A-4F87-A64A-2CB82AF9C064}" sibTransId="{4160585B-43C8-44B9-81C2-CCC22D403524}"/>
    <dgm:cxn modelId="{D265013A-8CE3-4970-AA03-1F295041E2D9}" type="presParOf" srcId="{719A7BDA-40E4-4093-8111-F823EE88585B}" destId="{3151AE0E-9B66-4FAA-AF28-81C7EA9EE6A9}" srcOrd="0" destOrd="0" presId="urn:microsoft.com/office/officeart/2005/8/layout/cycle8"/>
    <dgm:cxn modelId="{D0F36290-9D0B-4F0C-B25D-CAAEB07B47FD}" type="presParOf" srcId="{719A7BDA-40E4-4093-8111-F823EE88585B}" destId="{06D61B7F-1CD3-44AA-A1D4-52E015D75345}" srcOrd="1" destOrd="0" presId="urn:microsoft.com/office/officeart/2005/8/layout/cycle8"/>
    <dgm:cxn modelId="{068627BD-EE89-4C01-90FE-3081073D64CE}" type="presParOf" srcId="{719A7BDA-40E4-4093-8111-F823EE88585B}" destId="{46427F9B-C115-4654-9487-D9B88198DBEA}" srcOrd="2" destOrd="0" presId="urn:microsoft.com/office/officeart/2005/8/layout/cycle8"/>
    <dgm:cxn modelId="{F19E78BA-2710-4FA9-B8A8-BC5C2F84CC29}" type="presParOf" srcId="{719A7BDA-40E4-4093-8111-F823EE88585B}" destId="{2C6D9A92-3E6A-4337-9FCF-787DDB1CAC60}" srcOrd="3" destOrd="0" presId="urn:microsoft.com/office/officeart/2005/8/layout/cycle8"/>
    <dgm:cxn modelId="{71D53F39-E5BF-484B-8694-E4968A129BA6}" type="presParOf" srcId="{719A7BDA-40E4-4093-8111-F823EE88585B}" destId="{448E3019-1C1D-47C8-9EDC-90B8780F5334}" srcOrd="4" destOrd="0" presId="urn:microsoft.com/office/officeart/2005/8/layout/cycle8"/>
    <dgm:cxn modelId="{C464A7F6-16DB-4403-94AE-E9028246F15A}" type="presParOf" srcId="{719A7BDA-40E4-4093-8111-F823EE88585B}" destId="{E536AFA4-F4A2-4B0A-97E3-76F8FBDE2FCA}" srcOrd="5" destOrd="0" presId="urn:microsoft.com/office/officeart/2005/8/layout/cycle8"/>
    <dgm:cxn modelId="{7CA36FCC-2343-47D1-9456-D4849FA61188}" type="presParOf" srcId="{719A7BDA-40E4-4093-8111-F823EE88585B}" destId="{4E24A59D-CF6B-42F3-B53A-F3C58C31AC52}" srcOrd="6" destOrd="0" presId="urn:microsoft.com/office/officeart/2005/8/layout/cycle8"/>
    <dgm:cxn modelId="{3CBD31E5-ED5A-41FE-8503-CA7C29DB139A}" type="presParOf" srcId="{719A7BDA-40E4-4093-8111-F823EE88585B}" destId="{BADB4FA3-4763-4166-9067-85EB13D38957}" srcOrd="7" destOrd="0" presId="urn:microsoft.com/office/officeart/2005/8/layout/cycle8"/>
    <dgm:cxn modelId="{7FA9C038-A88F-4D52-9CF8-4BEAE422702D}" type="presParOf" srcId="{719A7BDA-40E4-4093-8111-F823EE88585B}" destId="{DE290D11-15AB-4155-B4D9-40FE466B9C03}" srcOrd="8" destOrd="0" presId="urn:microsoft.com/office/officeart/2005/8/layout/cycle8"/>
    <dgm:cxn modelId="{9EECC6DE-945F-443B-BB3D-1AFAB361B037}" type="presParOf" srcId="{719A7BDA-40E4-4093-8111-F823EE88585B}" destId="{9AA19EE4-E08D-4906-BB3E-16F4F4C330D0}" srcOrd="9" destOrd="0" presId="urn:microsoft.com/office/officeart/2005/8/layout/cycle8"/>
    <dgm:cxn modelId="{B0491CE9-236B-4CAE-B5CD-AD66BBC19F2C}" type="presParOf" srcId="{719A7BDA-40E4-4093-8111-F823EE88585B}" destId="{F3C1B3CD-974B-4B95-A59C-3C8A492B2813}" srcOrd="10" destOrd="0" presId="urn:microsoft.com/office/officeart/2005/8/layout/cycle8"/>
    <dgm:cxn modelId="{A00D4ECA-A536-44F4-B236-59A69C89D4CE}" type="presParOf" srcId="{719A7BDA-40E4-4093-8111-F823EE88585B}" destId="{6BA6CA0B-8584-4E92-ABF6-15AA164F8CC1}" srcOrd="11" destOrd="0" presId="urn:microsoft.com/office/officeart/2005/8/layout/cycle8"/>
    <dgm:cxn modelId="{2FB70F74-69F7-4511-9C8D-9C4775121A1C}" type="presParOf" srcId="{719A7BDA-40E4-4093-8111-F823EE88585B}" destId="{3D786323-873B-4012-9568-64B2743E1ED0}" srcOrd="12" destOrd="0" presId="urn:microsoft.com/office/officeart/2005/8/layout/cycle8"/>
    <dgm:cxn modelId="{A6344FEC-D044-4E4D-913D-AFB2190124C2}" type="presParOf" srcId="{719A7BDA-40E4-4093-8111-F823EE88585B}" destId="{98584512-D80A-40B7-94D4-76B01B3D8CDE}" srcOrd="13" destOrd="0" presId="urn:microsoft.com/office/officeart/2005/8/layout/cycle8"/>
    <dgm:cxn modelId="{78E22915-9818-4428-B8CA-BD139B942FF2}" type="presParOf" srcId="{719A7BDA-40E4-4093-8111-F823EE88585B}" destId="{D139780D-3D38-4FB5-A37F-FE6FC8F833B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B41DDE-8708-4E4C-96A2-764C0F262BE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4F6E058-6330-4EBE-B8BF-56854CC47B4D}">
      <dgm:prSet phldrT="[Text]"/>
      <dgm:spPr/>
      <dgm:t>
        <a:bodyPr/>
        <a:lstStyle/>
        <a:p>
          <a:r>
            <a:rPr lang="en-GB" dirty="0" smtClean="0"/>
            <a:t>1</a:t>
          </a:r>
          <a:r>
            <a:rPr lang="en-GB" baseline="30000" dirty="0" smtClean="0"/>
            <a:t>st</a:t>
          </a:r>
          <a:r>
            <a:rPr lang="en-GB" dirty="0" smtClean="0"/>
            <a:t> phase       </a:t>
          </a:r>
          <a:endParaRPr lang="en-GB" dirty="0"/>
        </a:p>
      </dgm:t>
    </dgm:pt>
    <dgm:pt modelId="{4CBDCE34-55A4-4A87-B910-607C3D4D4BA4}" type="parTrans" cxnId="{3699786E-FE47-4C84-A8C1-A1D6E0D82E81}">
      <dgm:prSet/>
      <dgm:spPr/>
      <dgm:t>
        <a:bodyPr/>
        <a:lstStyle/>
        <a:p>
          <a:endParaRPr lang="en-GB"/>
        </a:p>
      </dgm:t>
    </dgm:pt>
    <dgm:pt modelId="{2B000072-019C-4FCB-ACF9-63CB98E5B4A6}" type="sibTrans" cxnId="{3699786E-FE47-4C84-A8C1-A1D6E0D82E81}">
      <dgm:prSet/>
      <dgm:spPr/>
      <dgm:t>
        <a:bodyPr/>
        <a:lstStyle/>
        <a:p>
          <a:endParaRPr lang="en-GB"/>
        </a:p>
      </dgm:t>
    </dgm:pt>
    <dgm:pt modelId="{D11D0B8E-40C6-4EF2-BEDD-6656EB1975F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GB" sz="3200" b="1" dirty="0" smtClean="0">
              <a:solidFill>
                <a:srgbClr val="FF0000"/>
              </a:solidFill>
            </a:rPr>
            <a:t>Info</a:t>
          </a:r>
        </a:p>
        <a:p>
          <a:pPr algn="ctr"/>
          <a:r>
            <a:rPr lang="en-GB" sz="2400" b="1" dirty="0" smtClean="0">
              <a:solidFill>
                <a:srgbClr val="531F44"/>
              </a:solidFill>
            </a:rPr>
            <a:t>In class discussion on specific topics, researching info, reading</a:t>
          </a:r>
          <a:r>
            <a:rPr lang="en-GB" sz="2400" dirty="0" smtClean="0">
              <a:solidFill>
                <a:srgbClr val="531F44"/>
              </a:solidFill>
            </a:rPr>
            <a:t> </a:t>
          </a:r>
        </a:p>
        <a:p>
          <a:pPr algn="l"/>
          <a:endParaRPr lang="en-GB" sz="2400" dirty="0"/>
        </a:p>
      </dgm:t>
    </dgm:pt>
    <dgm:pt modelId="{C2D7608B-9EAF-4473-A788-5AD200B4411B}" type="parTrans" cxnId="{4E87ACEE-4835-4622-AADF-F25571C63DB4}">
      <dgm:prSet/>
      <dgm:spPr/>
      <dgm:t>
        <a:bodyPr/>
        <a:lstStyle/>
        <a:p>
          <a:endParaRPr lang="en-GB"/>
        </a:p>
      </dgm:t>
    </dgm:pt>
    <dgm:pt modelId="{C8468EF1-4ADD-451B-B98C-52481C126FF9}" type="sibTrans" cxnId="{4E87ACEE-4835-4622-AADF-F25571C63DB4}">
      <dgm:prSet/>
      <dgm:spPr/>
      <dgm:t>
        <a:bodyPr/>
        <a:lstStyle/>
        <a:p>
          <a:endParaRPr lang="en-GB"/>
        </a:p>
      </dgm:t>
    </dgm:pt>
    <dgm:pt modelId="{3CB618B8-0EAA-4C38-A01B-8EB20692F5B9}">
      <dgm:prSet phldrT="[Text]"/>
      <dgm:spPr/>
      <dgm:t>
        <a:bodyPr/>
        <a:lstStyle/>
        <a:p>
          <a:r>
            <a:rPr lang="en-GB" dirty="0" smtClean="0"/>
            <a:t>2</a:t>
          </a:r>
          <a:r>
            <a:rPr lang="en-GB" baseline="30000" dirty="0" smtClean="0"/>
            <a:t>nd</a:t>
          </a:r>
          <a:r>
            <a:rPr lang="en-GB" dirty="0" smtClean="0"/>
            <a:t> phase       </a:t>
          </a:r>
          <a:endParaRPr lang="en-GB" dirty="0"/>
        </a:p>
      </dgm:t>
    </dgm:pt>
    <dgm:pt modelId="{E3843321-8A1D-40A8-84C6-FD1AE0FDE9B0}" type="parTrans" cxnId="{29D5F0AD-40DF-4854-A951-0694AF34C80D}">
      <dgm:prSet/>
      <dgm:spPr/>
      <dgm:t>
        <a:bodyPr/>
        <a:lstStyle/>
        <a:p>
          <a:endParaRPr lang="en-GB"/>
        </a:p>
      </dgm:t>
    </dgm:pt>
    <dgm:pt modelId="{4347BCF5-E035-4B5B-BBF9-C257EA836920}" type="sibTrans" cxnId="{29D5F0AD-40DF-4854-A951-0694AF34C80D}">
      <dgm:prSet/>
      <dgm:spPr/>
      <dgm:t>
        <a:bodyPr/>
        <a:lstStyle/>
        <a:p>
          <a:endParaRPr lang="en-GB"/>
        </a:p>
      </dgm:t>
    </dgm:pt>
    <dgm:pt modelId="{16B3C4F8-1647-4B7A-8A0D-900475DA2225}">
      <dgm:prSet phldrT="[Text]" custT="1"/>
      <dgm:spPr/>
      <dgm:t>
        <a:bodyPr/>
        <a:lstStyle/>
        <a:p>
          <a:r>
            <a:rPr lang="en-GB" sz="3200" b="1" dirty="0" smtClean="0">
              <a:solidFill>
                <a:srgbClr val="FF0000"/>
              </a:solidFill>
            </a:rPr>
            <a:t>Blog comments</a:t>
          </a:r>
        </a:p>
        <a:p>
          <a:r>
            <a:rPr lang="en-GB" sz="2400" b="1" dirty="0" smtClean="0">
              <a:solidFill>
                <a:srgbClr val="531F44"/>
              </a:solidFill>
            </a:rPr>
            <a:t>Tutor  initiated &gt; input</a:t>
          </a:r>
        </a:p>
        <a:p>
          <a:r>
            <a:rPr lang="en-GB" sz="2400" b="1" dirty="0" smtClean="0">
              <a:solidFill>
                <a:srgbClr val="531F44"/>
              </a:solidFill>
            </a:rPr>
            <a:t>&gt; Students react to stimulus and express opinions and reflections on topic</a:t>
          </a:r>
        </a:p>
        <a:p>
          <a:endParaRPr lang="en-GB" sz="2400" b="1" dirty="0">
            <a:solidFill>
              <a:srgbClr val="FF0000"/>
            </a:solidFill>
          </a:endParaRPr>
        </a:p>
      </dgm:t>
    </dgm:pt>
    <dgm:pt modelId="{092264E1-9B74-4584-A934-E716EFA20A72}" type="parTrans" cxnId="{933F3E9E-40F1-482B-9F8D-3EFF7866EDE9}">
      <dgm:prSet/>
      <dgm:spPr/>
      <dgm:t>
        <a:bodyPr/>
        <a:lstStyle/>
        <a:p>
          <a:endParaRPr lang="en-GB"/>
        </a:p>
      </dgm:t>
    </dgm:pt>
    <dgm:pt modelId="{B169CD73-F074-4E80-838D-C6F1DA3B53B2}" type="sibTrans" cxnId="{933F3E9E-40F1-482B-9F8D-3EFF7866EDE9}">
      <dgm:prSet/>
      <dgm:spPr/>
      <dgm:t>
        <a:bodyPr/>
        <a:lstStyle/>
        <a:p>
          <a:endParaRPr lang="en-GB"/>
        </a:p>
      </dgm:t>
    </dgm:pt>
    <dgm:pt modelId="{BE7E2DE5-4578-401B-A67A-074F4932E353}">
      <dgm:prSet phldrT="[Text]"/>
      <dgm:spPr/>
      <dgm:t>
        <a:bodyPr/>
        <a:lstStyle/>
        <a:p>
          <a:r>
            <a:rPr lang="en-GB" dirty="0" smtClean="0"/>
            <a:t>3</a:t>
          </a:r>
          <a:r>
            <a:rPr lang="en-GB" baseline="30000" dirty="0" smtClean="0"/>
            <a:t>rd</a:t>
          </a:r>
          <a:r>
            <a:rPr lang="en-GB" dirty="0" smtClean="0"/>
            <a:t> phase</a:t>
          </a:r>
          <a:endParaRPr lang="en-GB" dirty="0"/>
        </a:p>
      </dgm:t>
    </dgm:pt>
    <dgm:pt modelId="{D20DF9C1-24C2-4A4B-BDAD-D86604675CED}" type="parTrans" cxnId="{B61FFF43-AFCF-4E7A-BEE4-5AB57E426A5C}">
      <dgm:prSet/>
      <dgm:spPr/>
      <dgm:t>
        <a:bodyPr/>
        <a:lstStyle/>
        <a:p>
          <a:endParaRPr lang="en-GB"/>
        </a:p>
      </dgm:t>
    </dgm:pt>
    <dgm:pt modelId="{AEF9706D-5C58-4E5A-9842-AED095FCF435}" type="sibTrans" cxnId="{B61FFF43-AFCF-4E7A-BEE4-5AB57E426A5C}">
      <dgm:prSet/>
      <dgm:spPr/>
      <dgm:t>
        <a:bodyPr/>
        <a:lstStyle/>
        <a:p>
          <a:endParaRPr lang="en-GB"/>
        </a:p>
      </dgm:t>
    </dgm:pt>
    <dgm:pt modelId="{FEFBB8CF-598F-4BFC-B904-A49EDA605FF6}">
      <dgm:prSet phldrT="[Text]" custT="1"/>
      <dgm:spPr/>
      <dgm:t>
        <a:bodyPr/>
        <a:lstStyle/>
        <a:p>
          <a:r>
            <a:rPr lang="en-GB" sz="3200" b="1" dirty="0" smtClean="0">
              <a:solidFill>
                <a:srgbClr val="FF0000"/>
              </a:solidFill>
            </a:rPr>
            <a:t>Oral discussion</a:t>
          </a:r>
          <a:endParaRPr lang="en-GB" sz="3200" b="1" dirty="0">
            <a:solidFill>
              <a:srgbClr val="FF0000"/>
            </a:solidFill>
          </a:endParaRPr>
        </a:p>
      </dgm:t>
    </dgm:pt>
    <dgm:pt modelId="{D85468CB-EB59-4C98-97BD-66F01F496371}" type="parTrans" cxnId="{924BF2F5-8DAA-4D8F-8EC8-6F7EF9EFBA7A}">
      <dgm:prSet/>
      <dgm:spPr/>
      <dgm:t>
        <a:bodyPr/>
        <a:lstStyle/>
        <a:p>
          <a:endParaRPr lang="en-GB"/>
        </a:p>
      </dgm:t>
    </dgm:pt>
    <dgm:pt modelId="{452BF900-74BB-4FD4-9F8F-18D39AB09B45}" type="sibTrans" cxnId="{924BF2F5-8DAA-4D8F-8EC8-6F7EF9EFBA7A}">
      <dgm:prSet/>
      <dgm:spPr/>
      <dgm:t>
        <a:bodyPr/>
        <a:lstStyle/>
        <a:p>
          <a:endParaRPr lang="en-GB"/>
        </a:p>
      </dgm:t>
    </dgm:pt>
    <dgm:pt modelId="{E1E218B2-5216-4E26-B1E3-38E221285D2B}">
      <dgm:prSet phldrT="[Text]" custT="1"/>
      <dgm:spPr/>
      <dgm:t>
        <a:bodyPr/>
        <a:lstStyle/>
        <a:p>
          <a:r>
            <a:rPr lang="en-GB" sz="2400" b="1" dirty="0" smtClean="0">
              <a:solidFill>
                <a:srgbClr val="531F44"/>
              </a:solidFill>
            </a:rPr>
            <a:t>Skype sessions on topics covered in class and explored on blog</a:t>
          </a:r>
        </a:p>
        <a:p>
          <a:endParaRPr lang="en-GB" sz="3200" b="1" dirty="0">
            <a:solidFill>
              <a:srgbClr val="FF0000"/>
            </a:solidFill>
          </a:endParaRPr>
        </a:p>
      </dgm:t>
    </dgm:pt>
    <dgm:pt modelId="{1C47FA82-B61F-4401-8E03-A08EBD4865C6}" type="parTrans" cxnId="{767A0272-A862-4638-8C2E-020393478649}">
      <dgm:prSet/>
      <dgm:spPr/>
      <dgm:t>
        <a:bodyPr/>
        <a:lstStyle/>
        <a:p>
          <a:endParaRPr lang="en-GB"/>
        </a:p>
      </dgm:t>
    </dgm:pt>
    <dgm:pt modelId="{B02A6B79-C71B-4C7C-A863-A94A4937B093}" type="sibTrans" cxnId="{767A0272-A862-4638-8C2E-020393478649}">
      <dgm:prSet/>
      <dgm:spPr/>
      <dgm:t>
        <a:bodyPr/>
        <a:lstStyle/>
        <a:p>
          <a:endParaRPr lang="en-GB"/>
        </a:p>
      </dgm:t>
    </dgm:pt>
    <dgm:pt modelId="{EEED3FD0-ED73-49D5-94F4-CFF280C8A0C3}" type="pres">
      <dgm:prSet presAssocID="{E9B41DDE-8708-4E4C-96A2-764C0F262B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806CEAC-2CE8-4507-8725-48E4BB8C2D61}" type="pres">
      <dgm:prSet presAssocID="{14F6E058-6330-4EBE-B8BF-56854CC47B4D}" presName="compositeNode" presStyleCnt="0">
        <dgm:presLayoutVars>
          <dgm:bulletEnabled val="1"/>
        </dgm:presLayoutVars>
      </dgm:prSet>
      <dgm:spPr/>
    </dgm:pt>
    <dgm:pt modelId="{B5158201-25AB-4226-8CEC-9EF61BDB4D9D}" type="pres">
      <dgm:prSet presAssocID="{14F6E058-6330-4EBE-B8BF-56854CC47B4D}" presName="bgRect" presStyleLbl="node1" presStyleIdx="0" presStyleCnt="3" custScaleX="117300" custScaleY="157508"/>
      <dgm:spPr/>
      <dgm:t>
        <a:bodyPr/>
        <a:lstStyle/>
        <a:p>
          <a:endParaRPr lang="en-GB"/>
        </a:p>
      </dgm:t>
    </dgm:pt>
    <dgm:pt modelId="{2A0A9913-8F51-4D70-81D5-FB7BD925A721}" type="pres">
      <dgm:prSet presAssocID="{14F6E058-6330-4EBE-B8BF-56854CC47B4D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9D98CC-4039-4E27-9F3A-933E76F52C41}" type="pres">
      <dgm:prSet presAssocID="{14F6E058-6330-4EBE-B8BF-56854CC47B4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576C90-2440-48A5-A0EA-772D9D1D854B}" type="pres">
      <dgm:prSet presAssocID="{2B000072-019C-4FCB-ACF9-63CB98E5B4A6}" presName="hSp" presStyleCnt="0"/>
      <dgm:spPr/>
    </dgm:pt>
    <dgm:pt modelId="{1C1E00F8-03C0-4442-A91B-6BE242FCB00D}" type="pres">
      <dgm:prSet presAssocID="{2B000072-019C-4FCB-ACF9-63CB98E5B4A6}" presName="vProcSp" presStyleCnt="0"/>
      <dgm:spPr/>
    </dgm:pt>
    <dgm:pt modelId="{15FE53E0-F87A-433D-AF85-8D72B2703095}" type="pres">
      <dgm:prSet presAssocID="{2B000072-019C-4FCB-ACF9-63CB98E5B4A6}" presName="vSp1" presStyleCnt="0"/>
      <dgm:spPr/>
    </dgm:pt>
    <dgm:pt modelId="{3A8BF403-4394-46F2-AE73-1F36573AD29B}" type="pres">
      <dgm:prSet presAssocID="{2B000072-019C-4FCB-ACF9-63CB98E5B4A6}" presName="simulatedConn" presStyleLbl="solidFgAcc1" presStyleIdx="0" presStyleCnt="2" custLinFactNeighborX="8417" custLinFactNeighborY="-9992"/>
      <dgm:spPr/>
    </dgm:pt>
    <dgm:pt modelId="{1CEC7944-7DDA-4F9D-BEAC-00E63FAB6735}" type="pres">
      <dgm:prSet presAssocID="{2B000072-019C-4FCB-ACF9-63CB98E5B4A6}" presName="vSp2" presStyleCnt="0"/>
      <dgm:spPr/>
    </dgm:pt>
    <dgm:pt modelId="{72F6C19F-23C2-42B8-BB32-43B534C78AFA}" type="pres">
      <dgm:prSet presAssocID="{2B000072-019C-4FCB-ACF9-63CB98E5B4A6}" presName="sibTrans" presStyleCnt="0"/>
      <dgm:spPr/>
    </dgm:pt>
    <dgm:pt modelId="{C31685D5-80F0-4BAC-A9FC-0B9B671B6A91}" type="pres">
      <dgm:prSet presAssocID="{3CB618B8-0EAA-4C38-A01B-8EB20692F5B9}" presName="compositeNode" presStyleCnt="0">
        <dgm:presLayoutVars>
          <dgm:bulletEnabled val="1"/>
        </dgm:presLayoutVars>
      </dgm:prSet>
      <dgm:spPr/>
    </dgm:pt>
    <dgm:pt modelId="{648F3C6F-AC56-4D93-840E-ECC1D4F10E4B}" type="pres">
      <dgm:prSet presAssocID="{3CB618B8-0EAA-4C38-A01B-8EB20692F5B9}" presName="bgRect" presStyleLbl="node1" presStyleIdx="1" presStyleCnt="3" custAng="0" custScaleX="136762" custScaleY="187162" custLinFactNeighborX="-248" custLinFactNeighborY="-10680"/>
      <dgm:spPr/>
      <dgm:t>
        <a:bodyPr/>
        <a:lstStyle/>
        <a:p>
          <a:endParaRPr lang="en-GB"/>
        </a:p>
      </dgm:t>
    </dgm:pt>
    <dgm:pt modelId="{B7DF62C0-73B0-4E98-90FD-F2F7FCC6713A}" type="pres">
      <dgm:prSet presAssocID="{3CB618B8-0EAA-4C38-A01B-8EB20692F5B9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F5D97F-578E-4CEC-9F91-43E7140DD1D9}" type="pres">
      <dgm:prSet presAssocID="{3CB618B8-0EAA-4C38-A01B-8EB20692F5B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FDBCB9-8F39-4D76-AC5B-FECB38D75924}" type="pres">
      <dgm:prSet presAssocID="{4347BCF5-E035-4B5B-BBF9-C257EA836920}" presName="hSp" presStyleCnt="0"/>
      <dgm:spPr/>
    </dgm:pt>
    <dgm:pt modelId="{906E4F15-76BB-49C3-8457-DBB1374FC7EF}" type="pres">
      <dgm:prSet presAssocID="{4347BCF5-E035-4B5B-BBF9-C257EA836920}" presName="vProcSp" presStyleCnt="0"/>
      <dgm:spPr/>
    </dgm:pt>
    <dgm:pt modelId="{4EC86A98-9DC7-4913-B003-ADF2BE189F9A}" type="pres">
      <dgm:prSet presAssocID="{4347BCF5-E035-4B5B-BBF9-C257EA836920}" presName="vSp1" presStyleCnt="0"/>
      <dgm:spPr/>
    </dgm:pt>
    <dgm:pt modelId="{7872267D-3ED8-4F10-BA76-83BC658D8869}" type="pres">
      <dgm:prSet presAssocID="{4347BCF5-E035-4B5B-BBF9-C257EA836920}" presName="simulatedConn" presStyleLbl="solidFgAcc1" presStyleIdx="1" presStyleCnt="2"/>
      <dgm:spPr/>
    </dgm:pt>
    <dgm:pt modelId="{A4E2262B-7219-4AEC-A33A-416CCA35496E}" type="pres">
      <dgm:prSet presAssocID="{4347BCF5-E035-4B5B-BBF9-C257EA836920}" presName="vSp2" presStyleCnt="0"/>
      <dgm:spPr/>
    </dgm:pt>
    <dgm:pt modelId="{92157BA3-85F1-428D-B864-F253D89AABB3}" type="pres">
      <dgm:prSet presAssocID="{4347BCF5-E035-4B5B-BBF9-C257EA836920}" presName="sibTrans" presStyleCnt="0"/>
      <dgm:spPr/>
    </dgm:pt>
    <dgm:pt modelId="{79817410-82A9-4D05-AC4D-F1C56DDBE72B}" type="pres">
      <dgm:prSet presAssocID="{BE7E2DE5-4578-401B-A67A-074F4932E353}" presName="compositeNode" presStyleCnt="0">
        <dgm:presLayoutVars>
          <dgm:bulletEnabled val="1"/>
        </dgm:presLayoutVars>
      </dgm:prSet>
      <dgm:spPr/>
    </dgm:pt>
    <dgm:pt modelId="{D27D274E-441A-42C9-8999-8FB705A256CC}" type="pres">
      <dgm:prSet presAssocID="{BE7E2DE5-4578-401B-A67A-074F4932E353}" presName="bgRect" presStyleLbl="node1" presStyleIdx="2" presStyleCnt="3" custScaleX="140050" custScaleY="146855"/>
      <dgm:spPr/>
      <dgm:t>
        <a:bodyPr/>
        <a:lstStyle/>
        <a:p>
          <a:endParaRPr lang="en-GB"/>
        </a:p>
      </dgm:t>
    </dgm:pt>
    <dgm:pt modelId="{29ED0DDE-35B0-466C-AEFF-3EACEF42EFEE}" type="pres">
      <dgm:prSet presAssocID="{BE7E2DE5-4578-401B-A67A-074F4932E35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4BA687-A63F-49FD-A17F-CEC0F5ACA9A6}" type="pres">
      <dgm:prSet presAssocID="{BE7E2DE5-4578-401B-A67A-074F4932E35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B34E9C3-7444-4477-BF46-22F176B486B5}" type="presOf" srcId="{FEFBB8CF-598F-4BFC-B904-A49EDA605FF6}" destId="{8B4BA687-A63F-49FD-A17F-CEC0F5ACA9A6}" srcOrd="0" destOrd="0" presId="urn:microsoft.com/office/officeart/2005/8/layout/hProcess7"/>
    <dgm:cxn modelId="{29D5F0AD-40DF-4854-A951-0694AF34C80D}" srcId="{E9B41DDE-8708-4E4C-96A2-764C0F262BE5}" destId="{3CB618B8-0EAA-4C38-A01B-8EB20692F5B9}" srcOrd="1" destOrd="0" parTransId="{E3843321-8A1D-40A8-84C6-FD1AE0FDE9B0}" sibTransId="{4347BCF5-E035-4B5B-BBF9-C257EA836920}"/>
    <dgm:cxn modelId="{B61FFF43-AFCF-4E7A-BEE4-5AB57E426A5C}" srcId="{E9B41DDE-8708-4E4C-96A2-764C0F262BE5}" destId="{BE7E2DE5-4578-401B-A67A-074F4932E353}" srcOrd="2" destOrd="0" parTransId="{D20DF9C1-24C2-4A4B-BDAD-D86604675CED}" sibTransId="{AEF9706D-5C58-4E5A-9842-AED095FCF435}"/>
    <dgm:cxn modelId="{767A0272-A862-4638-8C2E-020393478649}" srcId="{BE7E2DE5-4578-401B-A67A-074F4932E353}" destId="{E1E218B2-5216-4E26-B1E3-38E221285D2B}" srcOrd="1" destOrd="0" parTransId="{1C47FA82-B61F-4401-8E03-A08EBD4865C6}" sibTransId="{B02A6B79-C71B-4C7C-A863-A94A4937B093}"/>
    <dgm:cxn modelId="{B15AACCA-1BB3-402D-A7D9-AD0529D172E1}" type="presOf" srcId="{3CB618B8-0EAA-4C38-A01B-8EB20692F5B9}" destId="{B7DF62C0-73B0-4E98-90FD-F2F7FCC6713A}" srcOrd="1" destOrd="0" presId="urn:microsoft.com/office/officeart/2005/8/layout/hProcess7"/>
    <dgm:cxn modelId="{924BF2F5-8DAA-4D8F-8EC8-6F7EF9EFBA7A}" srcId="{BE7E2DE5-4578-401B-A67A-074F4932E353}" destId="{FEFBB8CF-598F-4BFC-B904-A49EDA605FF6}" srcOrd="0" destOrd="0" parTransId="{D85468CB-EB59-4C98-97BD-66F01F496371}" sibTransId="{452BF900-74BB-4FD4-9F8F-18D39AB09B45}"/>
    <dgm:cxn modelId="{11B12EE6-941F-4BE8-828E-F321D7D4E230}" type="presOf" srcId="{E9B41DDE-8708-4E4C-96A2-764C0F262BE5}" destId="{EEED3FD0-ED73-49D5-94F4-CFF280C8A0C3}" srcOrd="0" destOrd="0" presId="urn:microsoft.com/office/officeart/2005/8/layout/hProcess7"/>
    <dgm:cxn modelId="{3054349E-7023-40BA-9ED9-2F500372FB2C}" type="presOf" srcId="{BE7E2DE5-4578-401B-A67A-074F4932E353}" destId="{29ED0DDE-35B0-466C-AEFF-3EACEF42EFEE}" srcOrd="1" destOrd="0" presId="urn:microsoft.com/office/officeart/2005/8/layout/hProcess7"/>
    <dgm:cxn modelId="{933F3E9E-40F1-482B-9F8D-3EFF7866EDE9}" srcId="{3CB618B8-0EAA-4C38-A01B-8EB20692F5B9}" destId="{16B3C4F8-1647-4B7A-8A0D-900475DA2225}" srcOrd="0" destOrd="0" parTransId="{092264E1-9B74-4584-A934-E716EFA20A72}" sibTransId="{B169CD73-F074-4E80-838D-C6F1DA3B53B2}"/>
    <dgm:cxn modelId="{F79EB18C-596B-4A3A-BD9C-CC61FE400227}" type="presOf" srcId="{3CB618B8-0EAA-4C38-A01B-8EB20692F5B9}" destId="{648F3C6F-AC56-4D93-840E-ECC1D4F10E4B}" srcOrd="0" destOrd="0" presId="urn:microsoft.com/office/officeart/2005/8/layout/hProcess7"/>
    <dgm:cxn modelId="{1C129F32-FB3E-422E-93CC-E56249B21D21}" type="presOf" srcId="{14F6E058-6330-4EBE-B8BF-56854CC47B4D}" destId="{B5158201-25AB-4226-8CEC-9EF61BDB4D9D}" srcOrd="0" destOrd="0" presId="urn:microsoft.com/office/officeart/2005/8/layout/hProcess7"/>
    <dgm:cxn modelId="{22E1D5F5-FD86-4493-8A63-F928BA179EFE}" type="presOf" srcId="{BE7E2DE5-4578-401B-A67A-074F4932E353}" destId="{D27D274E-441A-42C9-8999-8FB705A256CC}" srcOrd="0" destOrd="0" presId="urn:microsoft.com/office/officeart/2005/8/layout/hProcess7"/>
    <dgm:cxn modelId="{3699786E-FE47-4C84-A8C1-A1D6E0D82E81}" srcId="{E9B41DDE-8708-4E4C-96A2-764C0F262BE5}" destId="{14F6E058-6330-4EBE-B8BF-56854CC47B4D}" srcOrd="0" destOrd="0" parTransId="{4CBDCE34-55A4-4A87-B910-607C3D4D4BA4}" sibTransId="{2B000072-019C-4FCB-ACF9-63CB98E5B4A6}"/>
    <dgm:cxn modelId="{3E77CFC6-D4FD-4BB8-972D-A2F72BC7E668}" type="presOf" srcId="{16B3C4F8-1647-4B7A-8A0D-900475DA2225}" destId="{C2F5D97F-578E-4CEC-9F91-43E7140DD1D9}" srcOrd="0" destOrd="0" presId="urn:microsoft.com/office/officeart/2005/8/layout/hProcess7"/>
    <dgm:cxn modelId="{4EAED41B-B03B-43FF-96A9-74513C1853EF}" type="presOf" srcId="{D11D0B8E-40C6-4EF2-BEDD-6656EB1975F9}" destId="{A69D98CC-4039-4E27-9F3A-933E76F52C41}" srcOrd="0" destOrd="0" presId="urn:microsoft.com/office/officeart/2005/8/layout/hProcess7"/>
    <dgm:cxn modelId="{E0BDA164-4C2E-4DC9-9F7C-10E07EB3C75F}" type="presOf" srcId="{14F6E058-6330-4EBE-B8BF-56854CC47B4D}" destId="{2A0A9913-8F51-4D70-81D5-FB7BD925A721}" srcOrd="1" destOrd="0" presId="urn:microsoft.com/office/officeart/2005/8/layout/hProcess7"/>
    <dgm:cxn modelId="{4E87ACEE-4835-4622-AADF-F25571C63DB4}" srcId="{14F6E058-6330-4EBE-B8BF-56854CC47B4D}" destId="{D11D0B8E-40C6-4EF2-BEDD-6656EB1975F9}" srcOrd="0" destOrd="0" parTransId="{C2D7608B-9EAF-4473-A788-5AD200B4411B}" sibTransId="{C8468EF1-4ADD-451B-B98C-52481C126FF9}"/>
    <dgm:cxn modelId="{70E73649-817C-4195-BB6B-11ABD5D460C4}" type="presOf" srcId="{E1E218B2-5216-4E26-B1E3-38E221285D2B}" destId="{8B4BA687-A63F-49FD-A17F-CEC0F5ACA9A6}" srcOrd="0" destOrd="1" presId="urn:microsoft.com/office/officeart/2005/8/layout/hProcess7"/>
    <dgm:cxn modelId="{1C61DEFB-BE20-494C-B486-D7576E70567F}" type="presParOf" srcId="{EEED3FD0-ED73-49D5-94F4-CFF280C8A0C3}" destId="{E806CEAC-2CE8-4507-8725-48E4BB8C2D61}" srcOrd="0" destOrd="0" presId="urn:microsoft.com/office/officeart/2005/8/layout/hProcess7"/>
    <dgm:cxn modelId="{5198D4B9-72F0-4D5E-8A13-779919C7F33B}" type="presParOf" srcId="{E806CEAC-2CE8-4507-8725-48E4BB8C2D61}" destId="{B5158201-25AB-4226-8CEC-9EF61BDB4D9D}" srcOrd="0" destOrd="0" presId="urn:microsoft.com/office/officeart/2005/8/layout/hProcess7"/>
    <dgm:cxn modelId="{69A7B789-96D4-4853-8F17-22A1D3567464}" type="presParOf" srcId="{E806CEAC-2CE8-4507-8725-48E4BB8C2D61}" destId="{2A0A9913-8F51-4D70-81D5-FB7BD925A721}" srcOrd="1" destOrd="0" presId="urn:microsoft.com/office/officeart/2005/8/layout/hProcess7"/>
    <dgm:cxn modelId="{5007238D-9765-4BF5-A810-2644DE313674}" type="presParOf" srcId="{E806CEAC-2CE8-4507-8725-48E4BB8C2D61}" destId="{A69D98CC-4039-4E27-9F3A-933E76F52C41}" srcOrd="2" destOrd="0" presId="urn:microsoft.com/office/officeart/2005/8/layout/hProcess7"/>
    <dgm:cxn modelId="{41536D70-E400-4128-8813-84C2AB81B4FD}" type="presParOf" srcId="{EEED3FD0-ED73-49D5-94F4-CFF280C8A0C3}" destId="{D6576C90-2440-48A5-A0EA-772D9D1D854B}" srcOrd="1" destOrd="0" presId="urn:microsoft.com/office/officeart/2005/8/layout/hProcess7"/>
    <dgm:cxn modelId="{A8A6CFAF-9A31-436A-8C23-46112032C29E}" type="presParOf" srcId="{EEED3FD0-ED73-49D5-94F4-CFF280C8A0C3}" destId="{1C1E00F8-03C0-4442-A91B-6BE242FCB00D}" srcOrd="2" destOrd="0" presId="urn:microsoft.com/office/officeart/2005/8/layout/hProcess7"/>
    <dgm:cxn modelId="{F440863C-98C7-4B0F-8412-F0986CC460CA}" type="presParOf" srcId="{1C1E00F8-03C0-4442-A91B-6BE242FCB00D}" destId="{15FE53E0-F87A-433D-AF85-8D72B2703095}" srcOrd="0" destOrd="0" presId="urn:microsoft.com/office/officeart/2005/8/layout/hProcess7"/>
    <dgm:cxn modelId="{1E5B02A3-CDE6-41AC-8BB4-D68B92AF4898}" type="presParOf" srcId="{1C1E00F8-03C0-4442-A91B-6BE242FCB00D}" destId="{3A8BF403-4394-46F2-AE73-1F36573AD29B}" srcOrd="1" destOrd="0" presId="urn:microsoft.com/office/officeart/2005/8/layout/hProcess7"/>
    <dgm:cxn modelId="{9A38AE3C-D1E3-4AD8-B4C3-F56327814F5E}" type="presParOf" srcId="{1C1E00F8-03C0-4442-A91B-6BE242FCB00D}" destId="{1CEC7944-7DDA-4F9D-BEAC-00E63FAB6735}" srcOrd="2" destOrd="0" presId="urn:microsoft.com/office/officeart/2005/8/layout/hProcess7"/>
    <dgm:cxn modelId="{92876CD9-3E12-496B-87BE-194DAA4BA603}" type="presParOf" srcId="{EEED3FD0-ED73-49D5-94F4-CFF280C8A0C3}" destId="{72F6C19F-23C2-42B8-BB32-43B534C78AFA}" srcOrd="3" destOrd="0" presId="urn:microsoft.com/office/officeart/2005/8/layout/hProcess7"/>
    <dgm:cxn modelId="{1B0E14F4-4A64-47CB-AAA8-962364446ED4}" type="presParOf" srcId="{EEED3FD0-ED73-49D5-94F4-CFF280C8A0C3}" destId="{C31685D5-80F0-4BAC-A9FC-0B9B671B6A91}" srcOrd="4" destOrd="0" presId="urn:microsoft.com/office/officeart/2005/8/layout/hProcess7"/>
    <dgm:cxn modelId="{217B6838-E781-4BBE-BDDA-0108835516CF}" type="presParOf" srcId="{C31685D5-80F0-4BAC-A9FC-0B9B671B6A91}" destId="{648F3C6F-AC56-4D93-840E-ECC1D4F10E4B}" srcOrd="0" destOrd="0" presId="urn:microsoft.com/office/officeart/2005/8/layout/hProcess7"/>
    <dgm:cxn modelId="{D0A3E706-2CB1-45CD-82DE-313B201A18B5}" type="presParOf" srcId="{C31685D5-80F0-4BAC-A9FC-0B9B671B6A91}" destId="{B7DF62C0-73B0-4E98-90FD-F2F7FCC6713A}" srcOrd="1" destOrd="0" presId="urn:microsoft.com/office/officeart/2005/8/layout/hProcess7"/>
    <dgm:cxn modelId="{A987A748-BCF0-4F50-BA7D-026BA5C133EA}" type="presParOf" srcId="{C31685D5-80F0-4BAC-A9FC-0B9B671B6A91}" destId="{C2F5D97F-578E-4CEC-9F91-43E7140DD1D9}" srcOrd="2" destOrd="0" presId="urn:microsoft.com/office/officeart/2005/8/layout/hProcess7"/>
    <dgm:cxn modelId="{64960463-C195-449F-9CF9-0ECEAC228F5B}" type="presParOf" srcId="{EEED3FD0-ED73-49D5-94F4-CFF280C8A0C3}" destId="{05FDBCB9-8F39-4D76-AC5B-FECB38D75924}" srcOrd="5" destOrd="0" presId="urn:microsoft.com/office/officeart/2005/8/layout/hProcess7"/>
    <dgm:cxn modelId="{C018CEF3-262F-42A7-9523-54642AECC2AB}" type="presParOf" srcId="{EEED3FD0-ED73-49D5-94F4-CFF280C8A0C3}" destId="{906E4F15-76BB-49C3-8457-DBB1374FC7EF}" srcOrd="6" destOrd="0" presId="urn:microsoft.com/office/officeart/2005/8/layout/hProcess7"/>
    <dgm:cxn modelId="{1F541511-8763-47EF-8B45-BF14EE2FB54F}" type="presParOf" srcId="{906E4F15-76BB-49C3-8457-DBB1374FC7EF}" destId="{4EC86A98-9DC7-4913-B003-ADF2BE189F9A}" srcOrd="0" destOrd="0" presId="urn:microsoft.com/office/officeart/2005/8/layout/hProcess7"/>
    <dgm:cxn modelId="{73109826-E1B5-4975-BEF7-E51F4348F98E}" type="presParOf" srcId="{906E4F15-76BB-49C3-8457-DBB1374FC7EF}" destId="{7872267D-3ED8-4F10-BA76-83BC658D8869}" srcOrd="1" destOrd="0" presId="urn:microsoft.com/office/officeart/2005/8/layout/hProcess7"/>
    <dgm:cxn modelId="{76C5819A-C368-44B0-9F30-93CBE2D0A672}" type="presParOf" srcId="{906E4F15-76BB-49C3-8457-DBB1374FC7EF}" destId="{A4E2262B-7219-4AEC-A33A-416CCA35496E}" srcOrd="2" destOrd="0" presId="urn:microsoft.com/office/officeart/2005/8/layout/hProcess7"/>
    <dgm:cxn modelId="{1F27750A-B476-4918-BDA3-9032B0744468}" type="presParOf" srcId="{EEED3FD0-ED73-49D5-94F4-CFF280C8A0C3}" destId="{92157BA3-85F1-428D-B864-F253D89AABB3}" srcOrd="7" destOrd="0" presId="urn:microsoft.com/office/officeart/2005/8/layout/hProcess7"/>
    <dgm:cxn modelId="{13AD6AA7-E7DF-44B8-B369-3417541C6E17}" type="presParOf" srcId="{EEED3FD0-ED73-49D5-94F4-CFF280C8A0C3}" destId="{79817410-82A9-4D05-AC4D-F1C56DDBE72B}" srcOrd="8" destOrd="0" presId="urn:microsoft.com/office/officeart/2005/8/layout/hProcess7"/>
    <dgm:cxn modelId="{2C4AC1E5-7E95-493D-8AC6-75DB7FC2D208}" type="presParOf" srcId="{79817410-82A9-4D05-AC4D-F1C56DDBE72B}" destId="{D27D274E-441A-42C9-8999-8FB705A256CC}" srcOrd="0" destOrd="0" presId="urn:microsoft.com/office/officeart/2005/8/layout/hProcess7"/>
    <dgm:cxn modelId="{E43D1AB8-B489-45BE-8CF2-59179FAE9E00}" type="presParOf" srcId="{79817410-82A9-4D05-AC4D-F1C56DDBE72B}" destId="{29ED0DDE-35B0-466C-AEFF-3EACEF42EFEE}" srcOrd="1" destOrd="0" presId="urn:microsoft.com/office/officeart/2005/8/layout/hProcess7"/>
    <dgm:cxn modelId="{03B4BC2B-D7D1-40EC-8FF5-DC1C3BB40288}" type="presParOf" srcId="{79817410-82A9-4D05-AC4D-F1C56DDBE72B}" destId="{8B4BA687-A63F-49FD-A17F-CEC0F5ACA9A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5DD109-69E6-4205-954B-C812F6751012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E0EE0E8-5608-4517-885A-7ACDDE748DCC}">
      <dgm:prSet phldrT="[Text]"/>
      <dgm:spPr/>
      <dgm:t>
        <a:bodyPr/>
        <a:lstStyle/>
        <a:p>
          <a:r>
            <a:rPr lang="en-GB" dirty="0" smtClean="0"/>
            <a:t>STUDENT CENTRED</a:t>
          </a:r>
          <a:endParaRPr lang="en-GB" dirty="0"/>
        </a:p>
      </dgm:t>
    </dgm:pt>
    <dgm:pt modelId="{FCA27A39-0651-470A-9DC4-B770D72AD727}" type="parTrans" cxnId="{59F9934D-0BA5-4FF4-8C12-EE4E8847092B}">
      <dgm:prSet/>
      <dgm:spPr/>
      <dgm:t>
        <a:bodyPr/>
        <a:lstStyle/>
        <a:p>
          <a:endParaRPr lang="en-GB"/>
        </a:p>
      </dgm:t>
    </dgm:pt>
    <dgm:pt modelId="{7166B789-4CAF-436F-83B4-8D48B6C54407}" type="sibTrans" cxnId="{59F9934D-0BA5-4FF4-8C12-EE4E8847092B}">
      <dgm:prSet/>
      <dgm:spPr/>
      <dgm:t>
        <a:bodyPr/>
        <a:lstStyle/>
        <a:p>
          <a:endParaRPr lang="en-GB"/>
        </a:p>
      </dgm:t>
    </dgm:pt>
    <dgm:pt modelId="{5A8C46D8-A883-4731-962A-6E429EFFFB99}">
      <dgm:prSet phldrT="[Text]"/>
      <dgm:spPr/>
      <dgm:t>
        <a:bodyPr/>
        <a:lstStyle/>
        <a:p>
          <a:r>
            <a:rPr lang="en-GB" dirty="0" smtClean="0"/>
            <a:t>students  assimilate info and research on specific topics</a:t>
          </a:r>
          <a:endParaRPr lang="en-GB" dirty="0"/>
        </a:p>
      </dgm:t>
    </dgm:pt>
    <dgm:pt modelId="{01520653-BE58-4717-A45E-7A245E4051A9}" type="parTrans" cxnId="{C7BAECE4-6A79-460C-AEC6-42BFA88BDEFF}">
      <dgm:prSet/>
      <dgm:spPr/>
      <dgm:t>
        <a:bodyPr/>
        <a:lstStyle/>
        <a:p>
          <a:endParaRPr lang="en-GB"/>
        </a:p>
      </dgm:t>
    </dgm:pt>
    <dgm:pt modelId="{4EA1A2D1-01BF-4A7C-8524-66CB7F23A5E6}" type="sibTrans" cxnId="{C7BAECE4-6A79-460C-AEC6-42BFA88BDEFF}">
      <dgm:prSet/>
      <dgm:spPr/>
      <dgm:t>
        <a:bodyPr/>
        <a:lstStyle/>
        <a:p>
          <a:endParaRPr lang="en-GB"/>
        </a:p>
      </dgm:t>
    </dgm:pt>
    <dgm:pt modelId="{DE07DB8D-3991-419A-B241-CC4D3133FDC0}">
      <dgm:prSet phldrT="[Text]"/>
      <dgm:spPr/>
      <dgm:t>
        <a:bodyPr/>
        <a:lstStyle/>
        <a:p>
          <a:r>
            <a:rPr lang="en-GB" dirty="0" smtClean="0"/>
            <a:t>AUTONOMY </a:t>
          </a:r>
          <a:endParaRPr lang="en-GB" dirty="0"/>
        </a:p>
      </dgm:t>
    </dgm:pt>
    <dgm:pt modelId="{E733818D-E75C-484F-B1A7-5AE642BF44FE}" type="parTrans" cxnId="{2F8035DB-E5D6-4F1F-B5DC-4EF144B66157}">
      <dgm:prSet/>
      <dgm:spPr/>
      <dgm:t>
        <a:bodyPr/>
        <a:lstStyle/>
        <a:p>
          <a:endParaRPr lang="en-GB"/>
        </a:p>
      </dgm:t>
    </dgm:pt>
    <dgm:pt modelId="{C13BAB9C-A335-4AA9-8FC5-B3176AE86571}" type="sibTrans" cxnId="{2F8035DB-E5D6-4F1F-B5DC-4EF144B66157}">
      <dgm:prSet/>
      <dgm:spPr/>
      <dgm:t>
        <a:bodyPr/>
        <a:lstStyle/>
        <a:p>
          <a:endParaRPr lang="en-GB"/>
        </a:p>
      </dgm:t>
    </dgm:pt>
    <dgm:pt modelId="{DF48AF94-FFC3-4E40-8A1F-B7E34D7FB7BA}">
      <dgm:prSet phldrT="[Text]"/>
      <dgm:spPr/>
      <dgm:t>
        <a:bodyPr/>
        <a:lstStyle/>
        <a:p>
          <a:r>
            <a:rPr lang="en-GB" dirty="0" smtClean="0"/>
            <a:t> independent learning and engagement</a:t>
          </a:r>
          <a:endParaRPr lang="en-GB" dirty="0"/>
        </a:p>
      </dgm:t>
    </dgm:pt>
    <dgm:pt modelId="{95752F28-84C6-447C-8F4C-E31877E7486C}" type="parTrans" cxnId="{CE2A049F-CE39-478A-8A0B-4AA064E76C98}">
      <dgm:prSet/>
      <dgm:spPr/>
      <dgm:t>
        <a:bodyPr/>
        <a:lstStyle/>
        <a:p>
          <a:endParaRPr lang="en-GB"/>
        </a:p>
      </dgm:t>
    </dgm:pt>
    <dgm:pt modelId="{C476B308-0AD6-478A-8F27-F65F4B327E34}" type="sibTrans" cxnId="{CE2A049F-CE39-478A-8A0B-4AA064E76C98}">
      <dgm:prSet/>
      <dgm:spPr/>
      <dgm:t>
        <a:bodyPr/>
        <a:lstStyle/>
        <a:p>
          <a:endParaRPr lang="en-GB"/>
        </a:p>
      </dgm:t>
    </dgm:pt>
    <dgm:pt modelId="{D5EA8D82-5C49-42AE-B197-08E031DE9A9C}">
      <dgm:prSet/>
      <dgm:spPr/>
      <dgm:t>
        <a:bodyPr/>
        <a:lstStyle/>
        <a:p>
          <a:endParaRPr lang="en-GB" dirty="0"/>
        </a:p>
      </dgm:t>
    </dgm:pt>
    <dgm:pt modelId="{4A301056-23E2-4012-852F-24EF8CCE91C5}" type="parTrans" cxnId="{982962F3-3C28-4EA7-8F32-B5CC16C9CF83}">
      <dgm:prSet/>
      <dgm:spPr/>
      <dgm:t>
        <a:bodyPr/>
        <a:lstStyle/>
        <a:p>
          <a:endParaRPr lang="en-GB"/>
        </a:p>
      </dgm:t>
    </dgm:pt>
    <dgm:pt modelId="{C8F4830A-1E1F-4F48-A941-A0C4C1037BF4}" type="sibTrans" cxnId="{982962F3-3C28-4EA7-8F32-B5CC16C9CF83}">
      <dgm:prSet/>
      <dgm:spPr/>
      <dgm:t>
        <a:bodyPr/>
        <a:lstStyle/>
        <a:p>
          <a:endParaRPr lang="en-GB"/>
        </a:p>
      </dgm:t>
    </dgm:pt>
    <dgm:pt modelId="{35D8414C-C412-443C-813E-B2C8E4F27038}">
      <dgm:prSet/>
      <dgm:spPr/>
      <dgm:t>
        <a:bodyPr/>
        <a:lstStyle/>
        <a:p>
          <a:endParaRPr lang="en-GB"/>
        </a:p>
      </dgm:t>
    </dgm:pt>
    <dgm:pt modelId="{596FE950-4565-4E73-A3FA-5EA900371FDE}" type="parTrans" cxnId="{25F46B4E-C64B-45C7-96E8-D6CAECAD38A0}">
      <dgm:prSet/>
      <dgm:spPr/>
      <dgm:t>
        <a:bodyPr/>
        <a:lstStyle/>
        <a:p>
          <a:endParaRPr lang="en-GB"/>
        </a:p>
      </dgm:t>
    </dgm:pt>
    <dgm:pt modelId="{44F4934B-F358-4EAA-B782-466E123FC5EF}" type="sibTrans" cxnId="{25F46B4E-C64B-45C7-96E8-D6CAECAD38A0}">
      <dgm:prSet/>
      <dgm:spPr/>
      <dgm:t>
        <a:bodyPr/>
        <a:lstStyle/>
        <a:p>
          <a:endParaRPr lang="en-GB"/>
        </a:p>
      </dgm:t>
    </dgm:pt>
    <dgm:pt modelId="{925281CD-B564-4DC6-BDB7-5A8826EFF535}">
      <dgm:prSet phldrT="[Text]"/>
      <dgm:spPr/>
      <dgm:t>
        <a:bodyPr/>
        <a:lstStyle/>
        <a:p>
          <a:r>
            <a:rPr lang="en-GB" dirty="0" smtClean="0"/>
            <a:t> students reflect about topic focusing on their own experiences and cultural backgrounds</a:t>
          </a:r>
          <a:endParaRPr lang="en-GB" dirty="0"/>
        </a:p>
      </dgm:t>
    </dgm:pt>
    <dgm:pt modelId="{55168FAA-385B-4762-B83E-966990B44B8D}" type="parTrans" cxnId="{BF379512-7366-4107-979E-2203D852823D}">
      <dgm:prSet/>
      <dgm:spPr/>
      <dgm:t>
        <a:bodyPr/>
        <a:lstStyle/>
        <a:p>
          <a:endParaRPr lang="en-GB"/>
        </a:p>
      </dgm:t>
    </dgm:pt>
    <dgm:pt modelId="{F7516F5F-F4DB-4F43-88C4-560A2081AF6E}" type="sibTrans" cxnId="{BF379512-7366-4107-979E-2203D852823D}">
      <dgm:prSet/>
      <dgm:spPr/>
      <dgm:t>
        <a:bodyPr/>
        <a:lstStyle/>
        <a:p>
          <a:endParaRPr lang="en-GB"/>
        </a:p>
      </dgm:t>
    </dgm:pt>
    <dgm:pt modelId="{6075EBBC-2DEF-4A22-B2E8-38CC39BCB7EE}">
      <dgm:prSet phldrT="[Text]"/>
      <dgm:spPr/>
      <dgm:t>
        <a:bodyPr/>
        <a:lstStyle/>
        <a:p>
          <a:r>
            <a:rPr lang="en-GB" dirty="0" smtClean="0"/>
            <a:t> students elaborate content (oral/written) discuss with partners, compare, exchange info .</a:t>
          </a:r>
          <a:endParaRPr lang="en-GB" dirty="0"/>
        </a:p>
      </dgm:t>
    </dgm:pt>
    <dgm:pt modelId="{9974D322-0C67-4B6B-834D-0F33E4EA3BCB}" type="parTrans" cxnId="{D2063180-FD2D-4C79-BE98-3701FD8DCB6B}">
      <dgm:prSet/>
      <dgm:spPr/>
      <dgm:t>
        <a:bodyPr/>
        <a:lstStyle/>
        <a:p>
          <a:endParaRPr lang="en-GB"/>
        </a:p>
      </dgm:t>
    </dgm:pt>
    <dgm:pt modelId="{B2B10E29-F18F-48D9-A5D7-3C0C64755C01}" type="sibTrans" cxnId="{D2063180-FD2D-4C79-BE98-3701FD8DCB6B}">
      <dgm:prSet/>
      <dgm:spPr/>
      <dgm:t>
        <a:bodyPr/>
        <a:lstStyle/>
        <a:p>
          <a:endParaRPr lang="en-GB"/>
        </a:p>
      </dgm:t>
    </dgm:pt>
    <dgm:pt modelId="{B31E675B-7EE3-40E5-A4EB-F3B5572CD342}" type="pres">
      <dgm:prSet presAssocID="{935DD109-69E6-4205-954B-C812F67510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C7B241-77DA-4131-A03E-C058DF64F3E9}" type="pres">
      <dgm:prSet presAssocID="{9E0EE0E8-5608-4517-885A-7ACDDE748DCC}" presName="linNode" presStyleCnt="0"/>
      <dgm:spPr/>
    </dgm:pt>
    <dgm:pt modelId="{9DC05268-7A11-4A8A-B479-0215AED87760}" type="pres">
      <dgm:prSet presAssocID="{9E0EE0E8-5608-4517-885A-7ACDDE748DCC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5A6F35-8966-45B4-8E29-6E127DC775CD}" type="pres">
      <dgm:prSet presAssocID="{9E0EE0E8-5608-4517-885A-7ACDDE748DCC}" presName="bracket" presStyleLbl="parChTrans1D1" presStyleIdx="0" presStyleCnt="2"/>
      <dgm:spPr/>
    </dgm:pt>
    <dgm:pt modelId="{F7F4BC1C-9A48-4A1F-9D73-093622DAF06F}" type="pres">
      <dgm:prSet presAssocID="{9E0EE0E8-5608-4517-885A-7ACDDE748DCC}" presName="spH" presStyleCnt="0"/>
      <dgm:spPr/>
    </dgm:pt>
    <dgm:pt modelId="{2C542805-4F49-4E98-80D4-FAF976698B7C}" type="pres">
      <dgm:prSet presAssocID="{9E0EE0E8-5608-4517-885A-7ACDDE748DCC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89D7B5-A9D9-4C8F-B4A4-78FF8A2C7F8C}" type="pres">
      <dgm:prSet presAssocID="{7166B789-4CAF-436F-83B4-8D48B6C54407}" presName="spV" presStyleCnt="0"/>
      <dgm:spPr/>
    </dgm:pt>
    <dgm:pt modelId="{BEDA4661-CA43-4074-BD92-8FD7C578C87D}" type="pres">
      <dgm:prSet presAssocID="{DE07DB8D-3991-419A-B241-CC4D3133FDC0}" presName="linNode" presStyleCnt="0"/>
      <dgm:spPr/>
    </dgm:pt>
    <dgm:pt modelId="{BBD194BA-464C-45CC-9DC8-799EC53F8FB6}" type="pres">
      <dgm:prSet presAssocID="{DE07DB8D-3991-419A-B241-CC4D3133FDC0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63336E-D53E-4889-8A34-0001540E179D}" type="pres">
      <dgm:prSet presAssocID="{DE07DB8D-3991-419A-B241-CC4D3133FDC0}" presName="bracket" presStyleLbl="parChTrans1D1" presStyleIdx="1" presStyleCnt="2"/>
      <dgm:spPr/>
    </dgm:pt>
    <dgm:pt modelId="{3EDBE677-7808-46E4-92EC-56D52B8F2115}" type="pres">
      <dgm:prSet presAssocID="{DE07DB8D-3991-419A-B241-CC4D3133FDC0}" presName="spH" presStyleCnt="0"/>
      <dgm:spPr/>
    </dgm:pt>
    <dgm:pt modelId="{5FB79435-C5BA-4C1D-8BAF-A7D65B59D819}" type="pres">
      <dgm:prSet presAssocID="{DE07DB8D-3991-419A-B241-CC4D3133FDC0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2A049F-CE39-478A-8A0B-4AA064E76C98}" srcId="{DE07DB8D-3991-419A-B241-CC4D3133FDC0}" destId="{DF48AF94-FFC3-4E40-8A1F-B7E34D7FB7BA}" srcOrd="0" destOrd="0" parTransId="{95752F28-84C6-447C-8F4C-E31877E7486C}" sibTransId="{C476B308-0AD6-478A-8F27-F65F4B327E34}"/>
    <dgm:cxn modelId="{4D7E065F-4164-4431-9F95-5EDCAB7EA8D4}" type="presOf" srcId="{5A8C46D8-A883-4731-962A-6E429EFFFB99}" destId="{2C542805-4F49-4E98-80D4-FAF976698B7C}" srcOrd="0" destOrd="0" presId="urn:diagrams.loki3.com/BracketList+Icon"/>
    <dgm:cxn modelId="{25F46B4E-C64B-45C7-96E8-D6CAECAD38A0}" srcId="{DE07DB8D-3991-419A-B241-CC4D3133FDC0}" destId="{35D8414C-C412-443C-813E-B2C8E4F27038}" srcOrd="1" destOrd="0" parTransId="{596FE950-4565-4E73-A3FA-5EA900371FDE}" sibTransId="{44F4934B-F358-4EAA-B782-466E123FC5EF}"/>
    <dgm:cxn modelId="{2F8035DB-E5D6-4F1F-B5DC-4EF144B66157}" srcId="{935DD109-69E6-4205-954B-C812F6751012}" destId="{DE07DB8D-3991-419A-B241-CC4D3133FDC0}" srcOrd="1" destOrd="0" parTransId="{E733818D-E75C-484F-B1A7-5AE642BF44FE}" sibTransId="{C13BAB9C-A335-4AA9-8FC5-B3176AE86571}"/>
    <dgm:cxn modelId="{C7BAECE4-6A79-460C-AEC6-42BFA88BDEFF}" srcId="{9E0EE0E8-5608-4517-885A-7ACDDE748DCC}" destId="{5A8C46D8-A883-4731-962A-6E429EFFFB99}" srcOrd="0" destOrd="0" parTransId="{01520653-BE58-4717-A45E-7A245E4051A9}" sibTransId="{4EA1A2D1-01BF-4A7C-8524-66CB7F23A5E6}"/>
    <dgm:cxn modelId="{9101E92D-ED81-4CB3-ABAD-67531DFAE095}" type="presOf" srcId="{D5EA8D82-5C49-42AE-B197-08E031DE9A9C}" destId="{2C542805-4F49-4E98-80D4-FAF976698B7C}" srcOrd="0" destOrd="3" presId="urn:diagrams.loki3.com/BracketList+Icon"/>
    <dgm:cxn modelId="{5E5A5A7C-F7FC-4F3D-B055-7961983964E5}" type="presOf" srcId="{925281CD-B564-4DC6-BDB7-5A8826EFF535}" destId="{2C542805-4F49-4E98-80D4-FAF976698B7C}" srcOrd="0" destOrd="1" presId="urn:diagrams.loki3.com/BracketList+Icon"/>
    <dgm:cxn modelId="{54730A6D-D347-47CE-BB2A-BB91CCB341AD}" type="presOf" srcId="{35D8414C-C412-443C-813E-B2C8E4F27038}" destId="{5FB79435-C5BA-4C1D-8BAF-A7D65B59D819}" srcOrd="0" destOrd="1" presId="urn:diagrams.loki3.com/BracketList+Icon"/>
    <dgm:cxn modelId="{13520B23-AC90-4E39-BA8D-78FEC180A068}" type="presOf" srcId="{935DD109-69E6-4205-954B-C812F6751012}" destId="{B31E675B-7EE3-40E5-A4EB-F3B5572CD342}" srcOrd="0" destOrd="0" presId="urn:diagrams.loki3.com/BracketList+Icon"/>
    <dgm:cxn modelId="{D2063180-FD2D-4C79-BE98-3701FD8DCB6B}" srcId="{9E0EE0E8-5608-4517-885A-7ACDDE748DCC}" destId="{6075EBBC-2DEF-4A22-B2E8-38CC39BCB7EE}" srcOrd="2" destOrd="0" parTransId="{9974D322-0C67-4B6B-834D-0F33E4EA3BCB}" sibTransId="{B2B10E29-F18F-48D9-A5D7-3C0C64755C01}"/>
    <dgm:cxn modelId="{909853E1-F512-44B8-A5B8-A0C39F4914BD}" type="presOf" srcId="{DE07DB8D-3991-419A-B241-CC4D3133FDC0}" destId="{BBD194BA-464C-45CC-9DC8-799EC53F8FB6}" srcOrd="0" destOrd="0" presId="urn:diagrams.loki3.com/BracketList+Icon"/>
    <dgm:cxn modelId="{7123457B-88E3-46E8-828E-B8D0F5B17885}" type="presOf" srcId="{DF48AF94-FFC3-4E40-8A1F-B7E34D7FB7BA}" destId="{5FB79435-C5BA-4C1D-8BAF-A7D65B59D819}" srcOrd="0" destOrd="0" presId="urn:diagrams.loki3.com/BracketList+Icon"/>
    <dgm:cxn modelId="{59F9934D-0BA5-4FF4-8C12-EE4E8847092B}" srcId="{935DD109-69E6-4205-954B-C812F6751012}" destId="{9E0EE0E8-5608-4517-885A-7ACDDE748DCC}" srcOrd="0" destOrd="0" parTransId="{FCA27A39-0651-470A-9DC4-B770D72AD727}" sibTransId="{7166B789-4CAF-436F-83B4-8D48B6C54407}"/>
    <dgm:cxn modelId="{855DD471-32B9-4327-84DA-1B71B7235FB8}" type="presOf" srcId="{6075EBBC-2DEF-4A22-B2E8-38CC39BCB7EE}" destId="{2C542805-4F49-4E98-80D4-FAF976698B7C}" srcOrd="0" destOrd="2" presId="urn:diagrams.loki3.com/BracketList+Icon"/>
    <dgm:cxn modelId="{982962F3-3C28-4EA7-8F32-B5CC16C9CF83}" srcId="{9E0EE0E8-5608-4517-885A-7ACDDE748DCC}" destId="{D5EA8D82-5C49-42AE-B197-08E031DE9A9C}" srcOrd="3" destOrd="0" parTransId="{4A301056-23E2-4012-852F-24EF8CCE91C5}" sibTransId="{C8F4830A-1E1F-4F48-A941-A0C4C1037BF4}"/>
    <dgm:cxn modelId="{BA275078-C6CD-458A-A806-090A931F5196}" type="presOf" srcId="{9E0EE0E8-5608-4517-885A-7ACDDE748DCC}" destId="{9DC05268-7A11-4A8A-B479-0215AED87760}" srcOrd="0" destOrd="0" presId="urn:diagrams.loki3.com/BracketList+Icon"/>
    <dgm:cxn modelId="{BF379512-7366-4107-979E-2203D852823D}" srcId="{9E0EE0E8-5608-4517-885A-7ACDDE748DCC}" destId="{925281CD-B564-4DC6-BDB7-5A8826EFF535}" srcOrd="1" destOrd="0" parTransId="{55168FAA-385B-4762-B83E-966990B44B8D}" sibTransId="{F7516F5F-F4DB-4F43-88C4-560A2081AF6E}"/>
    <dgm:cxn modelId="{DD037BBB-518E-4D45-A292-D83C1539FEAE}" type="presParOf" srcId="{B31E675B-7EE3-40E5-A4EB-F3B5572CD342}" destId="{2CC7B241-77DA-4131-A03E-C058DF64F3E9}" srcOrd="0" destOrd="0" presId="urn:diagrams.loki3.com/BracketList+Icon"/>
    <dgm:cxn modelId="{835537CE-74F3-45A3-898C-5FB59760317F}" type="presParOf" srcId="{2CC7B241-77DA-4131-A03E-C058DF64F3E9}" destId="{9DC05268-7A11-4A8A-B479-0215AED87760}" srcOrd="0" destOrd="0" presId="urn:diagrams.loki3.com/BracketList+Icon"/>
    <dgm:cxn modelId="{EF2CDDEC-07DC-4405-B11E-5C6370B36A8D}" type="presParOf" srcId="{2CC7B241-77DA-4131-A03E-C058DF64F3E9}" destId="{8C5A6F35-8966-45B4-8E29-6E127DC775CD}" srcOrd="1" destOrd="0" presId="urn:diagrams.loki3.com/BracketList+Icon"/>
    <dgm:cxn modelId="{E0EE22D2-AD6D-4695-BBE1-11668EE2072F}" type="presParOf" srcId="{2CC7B241-77DA-4131-A03E-C058DF64F3E9}" destId="{F7F4BC1C-9A48-4A1F-9D73-093622DAF06F}" srcOrd="2" destOrd="0" presId="urn:diagrams.loki3.com/BracketList+Icon"/>
    <dgm:cxn modelId="{85C30704-44F5-400D-9F3D-537BBD09B9AA}" type="presParOf" srcId="{2CC7B241-77DA-4131-A03E-C058DF64F3E9}" destId="{2C542805-4F49-4E98-80D4-FAF976698B7C}" srcOrd="3" destOrd="0" presId="urn:diagrams.loki3.com/BracketList+Icon"/>
    <dgm:cxn modelId="{10924B23-8256-4740-97D6-4F636F16C690}" type="presParOf" srcId="{B31E675B-7EE3-40E5-A4EB-F3B5572CD342}" destId="{C489D7B5-A9D9-4C8F-B4A4-78FF8A2C7F8C}" srcOrd="1" destOrd="0" presId="urn:diagrams.loki3.com/BracketList+Icon"/>
    <dgm:cxn modelId="{E76B8CC2-9423-4BF5-A4A1-CA4D75673945}" type="presParOf" srcId="{B31E675B-7EE3-40E5-A4EB-F3B5572CD342}" destId="{BEDA4661-CA43-4074-BD92-8FD7C578C87D}" srcOrd="2" destOrd="0" presId="urn:diagrams.loki3.com/BracketList+Icon"/>
    <dgm:cxn modelId="{8A34A606-236D-4AD5-BB15-6112002DC85C}" type="presParOf" srcId="{BEDA4661-CA43-4074-BD92-8FD7C578C87D}" destId="{BBD194BA-464C-45CC-9DC8-799EC53F8FB6}" srcOrd="0" destOrd="0" presId="urn:diagrams.loki3.com/BracketList+Icon"/>
    <dgm:cxn modelId="{7051A3FE-9728-450D-A19B-BA1105F598BC}" type="presParOf" srcId="{BEDA4661-CA43-4074-BD92-8FD7C578C87D}" destId="{1A63336E-D53E-4889-8A34-0001540E179D}" srcOrd="1" destOrd="0" presId="urn:diagrams.loki3.com/BracketList+Icon"/>
    <dgm:cxn modelId="{0FA1D18B-DAD0-4F1F-BDB8-42A6E49CD869}" type="presParOf" srcId="{BEDA4661-CA43-4074-BD92-8FD7C578C87D}" destId="{3EDBE677-7808-46E4-92EC-56D52B8F2115}" srcOrd="2" destOrd="0" presId="urn:diagrams.loki3.com/BracketList+Icon"/>
    <dgm:cxn modelId="{EFC6448A-69B5-4D13-85E0-6463DA50F2AC}" type="presParOf" srcId="{BEDA4661-CA43-4074-BD92-8FD7C578C87D}" destId="{5FB79435-C5BA-4C1D-8BAF-A7D65B59D81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7CDDE9-CDF2-41FA-90D3-148A02AAE286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E239F76-D1E5-4656-AB5A-241676DCF08E}">
      <dgm:prSet phldrT="[Text]"/>
      <dgm:spPr>
        <a:solidFill>
          <a:srgbClr val="E30746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Asynchronous CMC </a:t>
          </a:r>
        </a:p>
        <a:p>
          <a:r>
            <a:rPr lang="en-GB" b="1" dirty="0" smtClean="0">
              <a:solidFill>
                <a:schemeClr val="tx1"/>
              </a:solidFill>
            </a:rPr>
            <a:t>Commenting on project blog &gt; </a:t>
          </a:r>
          <a:endParaRPr lang="en-GB" b="1" dirty="0">
            <a:solidFill>
              <a:schemeClr val="tx1"/>
            </a:solidFill>
          </a:endParaRPr>
        </a:p>
      </dgm:t>
    </dgm:pt>
    <dgm:pt modelId="{7D4F4527-5C53-4A4B-9F8A-0813ACAD7FE4}" type="parTrans" cxnId="{E36C2ED5-9A1D-4D8A-827C-2EFDDD7F171A}">
      <dgm:prSet/>
      <dgm:spPr/>
      <dgm:t>
        <a:bodyPr/>
        <a:lstStyle/>
        <a:p>
          <a:endParaRPr lang="en-GB"/>
        </a:p>
      </dgm:t>
    </dgm:pt>
    <dgm:pt modelId="{B53A84D1-DA73-4BBE-9817-6EFC5F809795}" type="sibTrans" cxnId="{E36C2ED5-9A1D-4D8A-827C-2EFDDD7F171A}">
      <dgm:prSet/>
      <dgm:spPr/>
      <dgm:t>
        <a:bodyPr/>
        <a:lstStyle/>
        <a:p>
          <a:endParaRPr lang="en-GB"/>
        </a:p>
      </dgm:t>
    </dgm:pt>
    <dgm:pt modelId="{7DCEB3A2-BCD1-4B28-9084-CE0AA8895742}">
      <dgm:prSet/>
      <dgm:spPr>
        <a:solidFill>
          <a:srgbClr val="FFB300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Synchronous CMC  </a:t>
          </a:r>
        </a:p>
        <a:p>
          <a:r>
            <a:rPr lang="en-GB" b="1" dirty="0" smtClean="0">
              <a:solidFill>
                <a:schemeClr val="tx1"/>
              </a:solidFill>
            </a:rPr>
            <a:t>One to one Skype sessions </a:t>
          </a:r>
          <a:endParaRPr lang="en-GB" b="1" dirty="0">
            <a:solidFill>
              <a:schemeClr val="tx1"/>
            </a:solidFill>
          </a:endParaRPr>
        </a:p>
      </dgm:t>
    </dgm:pt>
    <dgm:pt modelId="{A2A82EF9-E44F-46DB-A695-A3CD5D88AB49}" type="parTrans" cxnId="{A4B35100-3F7E-430B-8BF4-3EFEFB16F468}">
      <dgm:prSet/>
      <dgm:spPr/>
      <dgm:t>
        <a:bodyPr/>
        <a:lstStyle/>
        <a:p>
          <a:endParaRPr lang="en-GB"/>
        </a:p>
      </dgm:t>
    </dgm:pt>
    <dgm:pt modelId="{29A3B5CC-ECA3-4F79-9536-816B5AC5BDC4}" type="sibTrans" cxnId="{A4B35100-3F7E-430B-8BF4-3EFEFB16F468}">
      <dgm:prSet/>
      <dgm:spPr/>
      <dgm:t>
        <a:bodyPr/>
        <a:lstStyle/>
        <a:p>
          <a:endParaRPr lang="en-GB"/>
        </a:p>
      </dgm:t>
    </dgm:pt>
    <dgm:pt modelId="{B4CD2B38-7086-480D-908E-2A987CC0630D}" type="pres">
      <dgm:prSet presAssocID="{2F7CDDE9-CDF2-41FA-90D3-148A02AAE28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DD313D0-6A94-420A-864C-0E828C5DB016}" type="pres">
      <dgm:prSet presAssocID="{2E239F76-D1E5-4656-AB5A-241676DCF08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C7FC27-C164-4F55-98B4-3D3096D9B77C}" type="pres">
      <dgm:prSet presAssocID="{7DCEB3A2-BCD1-4B28-9084-CE0AA889574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36C2ED5-9A1D-4D8A-827C-2EFDDD7F171A}" srcId="{2F7CDDE9-CDF2-41FA-90D3-148A02AAE286}" destId="{2E239F76-D1E5-4656-AB5A-241676DCF08E}" srcOrd="0" destOrd="0" parTransId="{7D4F4527-5C53-4A4B-9F8A-0813ACAD7FE4}" sibTransId="{B53A84D1-DA73-4BBE-9817-6EFC5F809795}"/>
    <dgm:cxn modelId="{29737886-6929-4914-A87F-86B0F9A992DE}" type="presOf" srcId="{2E239F76-D1E5-4656-AB5A-241676DCF08E}" destId="{5DD313D0-6A94-420A-864C-0E828C5DB016}" srcOrd="0" destOrd="0" presId="urn:microsoft.com/office/officeart/2005/8/layout/arrow5"/>
    <dgm:cxn modelId="{0725A0FA-43F3-4975-AB36-CA98C88357B9}" type="presOf" srcId="{7DCEB3A2-BCD1-4B28-9084-CE0AA8895742}" destId="{D4C7FC27-C164-4F55-98B4-3D3096D9B77C}" srcOrd="0" destOrd="0" presId="urn:microsoft.com/office/officeart/2005/8/layout/arrow5"/>
    <dgm:cxn modelId="{A4B35100-3F7E-430B-8BF4-3EFEFB16F468}" srcId="{2F7CDDE9-CDF2-41FA-90D3-148A02AAE286}" destId="{7DCEB3A2-BCD1-4B28-9084-CE0AA8895742}" srcOrd="1" destOrd="0" parTransId="{A2A82EF9-E44F-46DB-A695-A3CD5D88AB49}" sibTransId="{29A3B5CC-ECA3-4F79-9536-816B5AC5BDC4}"/>
    <dgm:cxn modelId="{E909ED04-088E-4E53-8AEC-504CA6D89C4D}" type="presOf" srcId="{2F7CDDE9-CDF2-41FA-90D3-148A02AAE286}" destId="{B4CD2B38-7086-480D-908E-2A987CC0630D}" srcOrd="0" destOrd="0" presId="urn:microsoft.com/office/officeart/2005/8/layout/arrow5"/>
    <dgm:cxn modelId="{1A4C0A2C-37DB-460C-AC43-358585BAAF6B}" type="presParOf" srcId="{B4CD2B38-7086-480D-908E-2A987CC0630D}" destId="{5DD313D0-6A94-420A-864C-0E828C5DB016}" srcOrd="0" destOrd="0" presId="urn:microsoft.com/office/officeart/2005/8/layout/arrow5"/>
    <dgm:cxn modelId="{67703550-C010-4AFD-ADE5-1DEE39251B24}" type="presParOf" srcId="{B4CD2B38-7086-480D-908E-2A987CC0630D}" destId="{D4C7FC27-C164-4F55-98B4-3D3096D9B77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269500-1183-4990-A923-A7775890EDF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4C972C-D542-4E73-8E17-51B6B12A1017}">
      <dgm:prSet phldrT="[Text]"/>
      <dgm:spPr>
        <a:solidFill>
          <a:srgbClr val="FFC000"/>
        </a:solidFill>
        <a:ln>
          <a:solidFill>
            <a:schemeClr val="tx2">
              <a:lumMod val="50000"/>
              <a:lumOff val="50000"/>
            </a:schemeClr>
          </a:solidFill>
        </a:ln>
      </dgm:spPr>
      <dgm:t>
        <a:bodyPr/>
        <a:lstStyle/>
        <a:p>
          <a:r>
            <a:rPr lang="en-GB" dirty="0" smtClean="0"/>
            <a:t>Self </a:t>
          </a:r>
          <a:endParaRPr lang="en-GB" dirty="0"/>
        </a:p>
      </dgm:t>
    </dgm:pt>
    <dgm:pt modelId="{14FC2A42-1453-42B6-B832-736CF275D864}" type="parTrans" cxnId="{98D77E36-31AA-47F4-8865-BE65FAC5B6D5}">
      <dgm:prSet/>
      <dgm:spPr/>
      <dgm:t>
        <a:bodyPr/>
        <a:lstStyle/>
        <a:p>
          <a:endParaRPr lang="en-GB"/>
        </a:p>
      </dgm:t>
    </dgm:pt>
    <dgm:pt modelId="{E1D5E7AE-59EB-4A67-8314-BC708468CECC}" type="sibTrans" cxnId="{98D77E36-31AA-47F4-8865-BE65FAC5B6D5}">
      <dgm:prSet/>
      <dgm:spPr/>
      <dgm:t>
        <a:bodyPr/>
        <a:lstStyle/>
        <a:p>
          <a:endParaRPr lang="en-GB"/>
        </a:p>
      </dgm:t>
    </dgm:pt>
    <dgm:pt modelId="{E321DB7E-8FEB-4F83-A1BD-1A280EDAB9F8}">
      <dgm:prSet phldrT="[Text]"/>
      <dgm:spPr>
        <a:solidFill>
          <a:srgbClr val="FE3E14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 smtClean="0"/>
            <a:t>General</a:t>
          </a:r>
          <a:endParaRPr lang="en-GB" dirty="0"/>
        </a:p>
      </dgm:t>
    </dgm:pt>
    <dgm:pt modelId="{378D404E-67F1-4414-A669-AE892E6A608A}" type="parTrans" cxnId="{627F89C6-B7E7-4983-9D3E-4C9C4AD4B0DA}">
      <dgm:prSet/>
      <dgm:spPr/>
      <dgm:t>
        <a:bodyPr/>
        <a:lstStyle/>
        <a:p>
          <a:endParaRPr lang="en-GB"/>
        </a:p>
      </dgm:t>
    </dgm:pt>
    <dgm:pt modelId="{0D8F2C6A-6B98-4301-A806-F6F3FEC47EF1}" type="sibTrans" cxnId="{627F89C6-B7E7-4983-9D3E-4C9C4AD4B0DA}">
      <dgm:prSet/>
      <dgm:spPr/>
      <dgm:t>
        <a:bodyPr/>
        <a:lstStyle/>
        <a:p>
          <a:endParaRPr lang="en-GB"/>
        </a:p>
      </dgm:t>
    </dgm:pt>
    <dgm:pt modelId="{021CDCA7-8102-494B-951E-5087FAA1D8D0}">
      <dgm:prSet phldrT="[Text]"/>
      <dgm:spPr>
        <a:solidFill>
          <a:srgbClr val="A6D85F"/>
        </a:solidFill>
        <a:ln>
          <a:solidFill>
            <a:srgbClr val="7030A0"/>
          </a:solidFill>
        </a:ln>
      </dgm:spPr>
      <dgm:t>
        <a:bodyPr/>
        <a:lstStyle/>
        <a:p>
          <a:r>
            <a:rPr lang="en-GB" dirty="0" smtClean="0"/>
            <a:t>Insider</a:t>
          </a:r>
          <a:endParaRPr lang="en-GB" dirty="0"/>
        </a:p>
      </dgm:t>
    </dgm:pt>
    <dgm:pt modelId="{C1A60CE7-59D0-40C7-AFE4-FAC0C9E497BB}" type="parTrans" cxnId="{D9EE5D4A-BFA3-4B52-BD56-96B6EFA18F35}">
      <dgm:prSet/>
      <dgm:spPr/>
      <dgm:t>
        <a:bodyPr/>
        <a:lstStyle/>
        <a:p>
          <a:endParaRPr lang="en-GB"/>
        </a:p>
      </dgm:t>
    </dgm:pt>
    <dgm:pt modelId="{57DAD438-3FF2-4F87-AB7F-C93A06B3DCED}" type="sibTrans" cxnId="{D9EE5D4A-BFA3-4B52-BD56-96B6EFA18F35}">
      <dgm:prSet/>
      <dgm:spPr/>
      <dgm:t>
        <a:bodyPr/>
        <a:lstStyle/>
        <a:p>
          <a:endParaRPr lang="en-GB"/>
        </a:p>
      </dgm:t>
    </dgm:pt>
    <dgm:pt modelId="{73907747-4538-424C-8795-52AF9BC55D21}" type="pres">
      <dgm:prSet presAssocID="{55269500-1183-4990-A923-A7775890EDFC}" presName="CompostProcess" presStyleCnt="0">
        <dgm:presLayoutVars>
          <dgm:dir/>
          <dgm:resizeHandles val="exact"/>
        </dgm:presLayoutVars>
      </dgm:prSet>
      <dgm:spPr/>
    </dgm:pt>
    <dgm:pt modelId="{6EAFEE7A-1C1C-4EB6-809C-EEAC61D0E916}" type="pres">
      <dgm:prSet presAssocID="{55269500-1183-4990-A923-A7775890EDFC}" presName="arrow" presStyleLbl="bgShp" presStyleIdx="0" presStyleCnt="1"/>
      <dgm:spPr>
        <a:solidFill>
          <a:srgbClr val="00B0F0"/>
        </a:solidFill>
      </dgm:spPr>
    </dgm:pt>
    <dgm:pt modelId="{3249A04B-20DC-4F90-AFDD-65907E0FCC0D}" type="pres">
      <dgm:prSet presAssocID="{55269500-1183-4990-A923-A7775890EDFC}" presName="linearProcess" presStyleCnt="0"/>
      <dgm:spPr/>
    </dgm:pt>
    <dgm:pt modelId="{43A71F43-4B73-4119-B661-D7BEFC72AC97}" type="pres">
      <dgm:prSet presAssocID="{5B4C972C-D542-4E73-8E17-51B6B12A101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4D5380-1B8F-45F6-B571-17863FB2D6B4}" type="pres">
      <dgm:prSet presAssocID="{E1D5E7AE-59EB-4A67-8314-BC708468CECC}" presName="sibTrans" presStyleCnt="0"/>
      <dgm:spPr/>
    </dgm:pt>
    <dgm:pt modelId="{0708A643-6CB4-4362-B3F5-F706958DE76F}" type="pres">
      <dgm:prSet presAssocID="{E321DB7E-8FEB-4F83-A1BD-1A280EDAB9F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3AC49A-EE6C-401A-8D0C-278516B3AC6B}" type="pres">
      <dgm:prSet presAssocID="{0D8F2C6A-6B98-4301-A806-F6F3FEC47EF1}" presName="sibTrans" presStyleCnt="0"/>
      <dgm:spPr/>
    </dgm:pt>
    <dgm:pt modelId="{B1DAD2B6-838C-4917-A442-7F8A6DFE3523}" type="pres">
      <dgm:prSet presAssocID="{021CDCA7-8102-494B-951E-5087FAA1D8D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4685EA6-1193-42B7-AB7A-505F8295E440}" type="presOf" srcId="{E321DB7E-8FEB-4F83-A1BD-1A280EDAB9F8}" destId="{0708A643-6CB4-4362-B3F5-F706958DE76F}" srcOrd="0" destOrd="0" presId="urn:microsoft.com/office/officeart/2005/8/layout/hProcess9"/>
    <dgm:cxn modelId="{627F89C6-B7E7-4983-9D3E-4C9C4AD4B0DA}" srcId="{55269500-1183-4990-A923-A7775890EDFC}" destId="{E321DB7E-8FEB-4F83-A1BD-1A280EDAB9F8}" srcOrd="1" destOrd="0" parTransId="{378D404E-67F1-4414-A669-AE892E6A608A}" sibTransId="{0D8F2C6A-6B98-4301-A806-F6F3FEC47EF1}"/>
    <dgm:cxn modelId="{98D77E36-31AA-47F4-8865-BE65FAC5B6D5}" srcId="{55269500-1183-4990-A923-A7775890EDFC}" destId="{5B4C972C-D542-4E73-8E17-51B6B12A1017}" srcOrd="0" destOrd="0" parTransId="{14FC2A42-1453-42B6-B832-736CF275D864}" sibTransId="{E1D5E7AE-59EB-4A67-8314-BC708468CECC}"/>
    <dgm:cxn modelId="{D9EE5D4A-BFA3-4B52-BD56-96B6EFA18F35}" srcId="{55269500-1183-4990-A923-A7775890EDFC}" destId="{021CDCA7-8102-494B-951E-5087FAA1D8D0}" srcOrd="2" destOrd="0" parTransId="{C1A60CE7-59D0-40C7-AFE4-FAC0C9E497BB}" sibTransId="{57DAD438-3FF2-4F87-AB7F-C93A06B3DCED}"/>
    <dgm:cxn modelId="{C4FBFEC2-28A8-46AC-ABFB-63A0A3C8ECFC}" type="presOf" srcId="{021CDCA7-8102-494B-951E-5087FAA1D8D0}" destId="{B1DAD2B6-838C-4917-A442-7F8A6DFE3523}" srcOrd="0" destOrd="0" presId="urn:microsoft.com/office/officeart/2005/8/layout/hProcess9"/>
    <dgm:cxn modelId="{3DC25450-0140-4550-BA19-C7A7D59CDEBE}" type="presOf" srcId="{55269500-1183-4990-A923-A7775890EDFC}" destId="{73907747-4538-424C-8795-52AF9BC55D21}" srcOrd="0" destOrd="0" presId="urn:microsoft.com/office/officeart/2005/8/layout/hProcess9"/>
    <dgm:cxn modelId="{3605154E-245D-46D1-9DA3-5B73AAEAFD44}" type="presOf" srcId="{5B4C972C-D542-4E73-8E17-51B6B12A1017}" destId="{43A71F43-4B73-4119-B661-D7BEFC72AC97}" srcOrd="0" destOrd="0" presId="urn:microsoft.com/office/officeart/2005/8/layout/hProcess9"/>
    <dgm:cxn modelId="{6696CD0D-E56B-4C3C-9168-0C5ECE1992E7}" type="presParOf" srcId="{73907747-4538-424C-8795-52AF9BC55D21}" destId="{6EAFEE7A-1C1C-4EB6-809C-EEAC61D0E916}" srcOrd="0" destOrd="0" presId="urn:microsoft.com/office/officeart/2005/8/layout/hProcess9"/>
    <dgm:cxn modelId="{98D88FF9-2056-4AD5-B42F-4EC3C3DC5CFA}" type="presParOf" srcId="{73907747-4538-424C-8795-52AF9BC55D21}" destId="{3249A04B-20DC-4F90-AFDD-65907E0FCC0D}" srcOrd="1" destOrd="0" presId="urn:microsoft.com/office/officeart/2005/8/layout/hProcess9"/>
    <dgm:cxn modelId="{583B1001-9AD9-4242-ABFC-0870408CE7D1}" type="presParOf" srcId="{3249A04B-20DC-4F90-AFDD-65907E0FCC0D}" destId="{43A71F43-4B73-4119-B661-D7BEFC72AC97}" srcOrd="0" destOrd="0" presId="urn:microsoft.com/office/officeart/2005/8/layout/hProcess9"/>
    <dgm:cxn modelId="{23C0C139-ABDA-46BA-A5DB-22F85E19DC8D}" type="presParOf" srcId="{3249A04B-20DC-4F90-AFDD-65907E0FCC0D}" destId="{464D5380-1B8F-45F6-B571-17863FB2D6B4}" srcOrd="1" destOrd="0" presId="urn:microsoft.com/office/officeart/2005/8/layout/hProcess9"/>
    <dgm:cxn modelId="{9FBEA100-893D-464C-B4AA-CD12895A7B50}" type="presParOf" srcId="{3249A04B-20DC-4F90-AFDD-65907E0FCC0D}" destId="{0708A643-6CB4-4362-B3F5-F706958DE76F}" srcOrd="2" destOrd="0" presId="urn:microsoft.com/office/officeart/2005/8/layout/hProcess9"/>
    <dgm:cxn modelId="{6FFE5F95-913E-4075-9A81-C35238C15A6E}" type="presParOf" srcId="{3249A04B-20DC-4F90-AFDD-65907E0FCC0D}" destId="{FD3AC49A-EE6C-401A-8D0C-278516B3AC6B}" srcOrd="3" destOrd="0" presId="urn:microsoft.com/office/officeart/2005/8/layout/hProcess9"/>
    <dgm:cxn modelId="{2ABF880F-58F7-48F9-888A-F0EE1102D7AA}" type="presParOf" srcId="{3249A04B-20DC-4F90-AFDD-65907E0FCC0D}" destId="{B1DAD2B6-838C-4917-A442-7F8A6DFE352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18129-81CA-4CAE-BB5F-1AD5C59F59D5}">
      <dsp:nvSpPr>
        <dsp:cNvPr id="0" name=""/>
        <dsp:cNvSpPr/>
      </dsp:nvSpPr>
      <dsp:spPr>
        <a:xfrm rot="5400000">
          <a:off x="-1431" y="130133"/>
          <a:ext cx="1971096" cy="1715635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b="1" kern="1200" dirty="0" smtClean="0">
              <a:solidFill>
                <a:schemeClr val="tx1"/>
              </a:solidFill>
            </a:rPr>
            <a:t>TRADITIONALLY</a:t>
          </a:r>
          <a:endParaRPr lang="en-GB" sz="500" b="1" kern="1200" dirty="0">
            <a:solidFill>
              <a:schemeClr val="tx1"/>
            </a:solidFill>
          </a:endParaRPr>
        </a:p>
      </dsp:txBody>
      <dsp:txXfrm rot="-5400000">
        <a:off x="126300" y="860221"/>
        <a:ext cx="1715635" cy="255461"/>
      </dsp:txXfrm>
    </dsp:sp>
    <dsp:sp modelId="{E3A4C95D-82C1-4D0E-B6B9-0E5E24A78A97}">
      <dsp:nvSpPr>
        <dsp:cNvPr id="0" name=""/>
        <dsp:cNvSpPr/>
      </dsp:nvSpPr>
      <dsp:spPr>
        <a:xfrm rot="5400000">
          <a:off x="4146012" y="-2101242"/>
          <a:ext cx="1504144" cy="5706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Cultural memberships or cultural differences seen as something ‘one either has or does not have’. Static, bounded and simplistic concept of ‘culture’ and ‘identity’. (Zhu Hua 2014:209)</a:t>
          </a:r>
          <a:endParaRPr lang="en-GB" sz="2400" kern="1200" dirty="0"/>
        </a:p>
      </dsp:txBody>
      <dsp:txXfrm rot="-5400000">
        <a:off x="2044694" y="73502"/>
        <a:ext cx="5633354" cy="1357292"/>
      </dsp:txXfrm>
    </dsp:sp>
    <dsp:sp modelId="{6A2C27F8-FCF2-4964-BE89-B99C67850214}">
      <dsp:nvSpPr>
        <dsp:cNvPr id="0" name=""/>
        <dsp:cNvSpPr/>
      </dsp:nvSpPr>
      <dsp:spPr>
        <a:xfrm rot="5400000">
          <a:off x="216920" y="1763965"/>
          <a:ext cx="1706781" cy="1888023"/>
        </a:xfrm>
        <a:prstGeom prst="chevron">
          <a:avLst/>
        </a:prstGeom>
        <a:solidFill>
          <a:srgbClr val="A6D85F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b="1" kern="1200" dirty="0" smtClean="0">
              <a:solidFill>
                <a:schemeClr val="tx1"/>
              </a:solidFill>
            </a:rPr>
            <a:t>SHIFT OF MEANING</a:t>
          </a:r>
          <a:endParaRPr lang="en-GB" sz="500" b="1" kern="1200" dirty="0">
            <a:solidFill>
              <a:schemeClr val="tx1"/>
            </a:solidFill>
          </a:endParaRPr>
        </a:p>
      </dsp:txBody>
      <dsp:txXfrm rot="-5400000">
        <a:off x="126299" y="1854586"/>
        <a:ext cx="1888023" cy="1706781"/>
      </dsp:txXfrm>
    </dsp:sp>
    <dsp:sp modelId="{016A366C-2B31-45F7-B353-23F687CBD073}">
      <dsp:nvSpPr>
        <dsp:cNvPr id="0" name=""/>
        <dsp:cNvSpPr/>
      </dsp:nvSpPr>
      <dsp:spPr>
        <a:xfrm rot="5400000">
          <a:off x="5019239" y="-1064832"/>
          <a:ext cx="1317359" cy="7149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“</a:t>
          </a:r>
          <a:r>
            <a:rPr lang="en-GB" sz="2400" kern="1200" dirty="0" err="1" smtClean="0"/>
            <a:t>Interculturality</a:t>
          </a:r>
          <a:r>
            <a:rPr lang="en-GB" sz="2400" kern="1200" dirty="0" smtClean="0"/>
            <a:t>”  now used to describe a more fluid and complex view of ‘culture’ and intercultural encounters. </a:t>
          </a:r>
          <a:endParaRPr lang="en-GB" sz="2400" kern="1200" dirty="0"/>
        </a:p>
      </dsp:txBody>
      <dsp:txXfrm rot="-5400000">
        <a:off x="2103318" y="1915397"/>
        <a:ext cx="7084893" cy="1188743"/>
      </dsp:txXfrm>
    </dsp:sp>
    <dsp:sp modelId="{E45E871B-0D20-44F8-8D69-1E729247D016}">
      <dsp:nvSpPr>
        <dsp:cNvPr id="0" name=""/>
        <dsp:cNvSpPr/>
      </dsp:nvSpPr>
      <dsp:spPr>
        <a:xfrm rot="5400000">
          <a:off x="364513" y="3260986"/>
          <a:ext cx="1184951" cy="1890511"/>
        </a:xfrm>
        <a:prstGeom prst="chevron">
          <a:avLst/>
        </a:prstGeom>
        <a:solidFill>
          <a:schemeClr val="tx2">
            <a:lumMod val="25000"/>
            <a:lumOff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b="0" kern="1200" dirty="0" smtClean="0">
              <a:solidFill>
                <a:schemeClr val="tx1"/>
              </a:solidFill>
            </a:rPr>
            <a:t>NOWADAYS</a:t>
          </a:r>
        </a:p>
      </dsp:txBody>
      <dsp:txXfrm rot="-5400000">
        <a:off x="11733" y="3613766"/>
        <a:ext cx="1890511" cy="1184951"/>
      </dsp:txXfrm>
    </dsp:sp>
    <dsp:sp modelId="{0513AB6D-7B9C-4485-BCE5-84C66AF0FE3D}">
      <dsp:nvSpPr>
        <dsp:cNvPr id="0" name=""/>
        <dsp:cNvSpPr/>
      </dsp:nvSpPr>
      <dsp:spPr>
        <a:xfrm rot="5400000">
          <a:off x="2996204" y="2564375"/>
          <a:ext cx="1184981" cy="3141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From “static” to “active”.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From “being” to “doing” cultural identities.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400" kern="1200" dirty="0"/>
        </a:p>
      </dsp:txBody>
      <dsp:txXfrm rot="-5400000">
        <a:off x="2018050" y="3600375"/>
        <a:ext cx="3083443" cy="1069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1AE0E-9B66-4FAA-AF28-81C7EA9EE6A9}">
      <dsp:nvSpPr>
        <dsp:cNvPr id="0" name=""/>
        <dsp:cNvSpPr/>
      </dsp:nvSpPr>
      <dsp:spPr>
        <a:xfrm>
          <a:off x="3241868" y="400744"/>
          <a:ext cx="5178855" cy="5178855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0" kern="1200" dirty="0" smtClean="0">
              <a:solidFill>
                <a:schemeClr val="tx1"/>
              </a:solidFill>
            </a:rPr>
            <a:t>“ Culturally different = socially constructed phenomenon &gt; simultaneously  belong to different categories, not all equally relevant  at a given point ” (Zhu Hua 2014:209)</a:t>
          </a:r>
          <a:endParaRPr lang="en-GB" sz="1400" b="1" i="0" kern="1200" dirty="0">
            <a:solidFill>
              <a:schemeClr val="tx1"/>
            </a:solidFill>
          </a:endParaRPr>
        </a:p>
      </dsp:txBody>
      <dsp:txXfrm>
        <a:off x="5971248" y="1498168"/>
        <a:ext cx="1849591" cy="1541326"/>
      </dsp:txXfrm>
    </dsp:sp>
    <dsp:sp modelId="{448E3019-1C1D-47C8-9EDC-90B8780F5334}">
      <dsp:nvSpPr>
        <dsp:cNvPr id="0" name=""/>
        <dsp:cNvSpPr/>
      </dsp:nvSpPr>
      <dsp:spPr>
        <a:xfrm>
          <a:off x="3135208" y="585703"/>
          <a:ext cx="5178855" cy="5178855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/>
              </a:solidFill>
            </a:rPr>
            <a:t>‘culture</a:t>
          </a:r>
          <a:r>
            <a:rPr lang="en-GB" sz="2000" b="1" kern="1200" dirty="0">
              <a:solidFill>
                <a:schemeClr val="tx1"/>
              </a:solidFill>
            </a:rPr>
            <a:t>’ as a verb – an active process of meaning making (</a:t>
          </a:r>
          <a:r>
            <a:rPr lang="en-GB" sz="2000" b="1" kern="1200" dirty="0" smtClean="0">
              <a:solidFill>
                <a:schemeClr val="tx1"/>
              </a:solidFill>
            </a:rPr>
            <a:t>Street 1993:25)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4368269" y="3945794"/>
        <a:ext cx="2774386" cy="1356366"/>
      </dsp:txXfrm>
    </dsp:sp>
    <dsp:sp modelId="{DE290D11-15AB-4155-B4D9-40FE466B9C03}">
      <dsp:nvSpPr>
        <dsp:cNvPr id="0" name=""/>
        <dsp:cNvSpPr/>
      </dsp:nvSpPr>
      <dsp:spPr>
        <a:xfrm>
          <a:off x="3028548" y="400744"/>
          <a:ext cx="5178855" cy="5178855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/>
              </a:solidFill>
            </a:rPr>
            <a:t>‘new complexities of diversity’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/>
              </a:solidFill>
            </a:rPr>
            <a:t>(</a:t>
          </a:r>
          <a:r>
            <a:rPr lang="en-GB" sz="2000" b="1" kern="1200" dirty="0" err="1" smtClean="0">
              <a:solidFill>
                <a:schemeClr val="tx1"/>
              </a:solidFill>
            </a:rPr>
            <a:t>Vertovec</a:t>
          </a:r>
          <a:r>
            <a:rPr lang="en-GB" sz="2000" b="1" kern="1200" dirty="0" smtClean="0">
              <a:solidFill>
                <a:schemeClr val="tx1"/>
              </a:solidFill>
            </a:rPr>
            <a:t> 2010:86)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3628432" y="1498168"/>
        <a:ext cx="1849591" cy="1541326"/>
      </dsp:txXfrm>
    </dsp:sp>
    <dsp:sp modelId="{3D786323-873B-4012-9568-64B2743E1ED0}">
      <dsp:nvSpPr>
        <dsp:cNvPr id="0" name=""/>
        <dsp:cNvSpPr/>
      </dsp:nvSpPr>
      <dsp:spPr>
        <a:xfrm>
          <a:off x="2952313" y="6"/>
          <a:ext cx="5820046" cy="582004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84512-D80A-40B7-94D4-76B01B3D8CDE}">
      <dsp:nvSpPr>
        <dsp:cNvPr id="0" name=""/>
        <dsp:cNvSpPr/>
      </dsp:nvSpPr>
      <dsp:spPr>
        <a:xfrm>
          <a:off x="2814612" y="264780"/>
          <a:ext cx="5820046" cy="582004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9780D-3D38-4FB5-A37F-FE6FC8F833B4}">
      <dsp:nvSpPr>
        <dsp:cNvPr id="0" name=""/>
        <dsp:cNvSpPr/>
      </dsp:nvSpPr>
      <dsp:spPr>
        <a:xfrm>
          <a:off x="2707525" y="80148"/>
          <a:ext cx="5820046" cy="582004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58201-25AB-4226-8CEC-9EF61BDB4D9D}">
      <dsp:nvSpPr>
        <dsp:cNvPr id="0" name=""/>
        <dsp:cNvSpPr/>
      </dsp:nvSpPr>
      <dsp:spPr>
        <a:xfrm>
          <a:off x="694" y="-13718"/>
          <a:ext cx="2571671" cy="414382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120015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1</a:t>
          </a:r>
          <a:r>
            <a:rPr lang="en-GB" sz="2700" kern="1200" baseline="30000" dirty="0" smtClean="0"/>
            <a:t>st</a:t>
          </a:r>
          <a:r>
            <a:rPr lang="en-GB" sz="2700" kern="1200" dirty="0" smtClean="0"/>
            <a:t> phase       </a:t>
          </a:r>
          <a:endParaRPr lang="en-GB" sz="2700" kern="1200" dirty="0"/>
        </a:p>
      </dsp:txBody>
      <dsp:txXfrm rot="16200000">
        <a:off x="-1441106" y="1428082"/>
        <a:ext cx="3397935" cy="514334"/>
      </dsp:txXfrm>
    </dsp:sp>
    <dsp:sp modelId="{A69D98CC-4039-4E27-9F3A-933E76F52C41}">
      <dsp:nvSpPr>
        <dsp:cNvPr id="0" name=""/>
        <dsp:cNvSpPr/>
      </dsp:nvSpPr>
      <dsp:spPr>
        <a:xfrm>
          <a:off x="487530" y="-13718"/>
          <a:ext cx="1915895" cy="414382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rgbClr val="FF0000"/>
              </a:solidFill>
            </a:rPr>
            <a:t>Info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531F44"/>
              </a:solidFill>
            </a:rPr>
            <a:t>In class discussion on specific topics, researching info, reading</a:t>
          </a:r>
          <a:r>
            <a:rPr lang="en-GB" sz="2400" kern="1200" dirty="0" smtClean="0">
              <a:solidFill>
                <a:srgbClr val="531F44"/>
              </a:solidFill>
            </a:rPr>
            <a:t>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/>
        </a:p>
      </dsp:txBody>
      <dsp:txXfrm>
        <a:off x="487530" y="-13718"/>
        <a:ext cx="1915895" cy="4143824"/>
      </dsp:txXfrm>
    </dsp:sp>
    <dsp:sp modelId="{648F3C6F-AC56-4D93-840E-ECC1D4F10E4B}">
      <dsp:nvSpPr>
        <dsp:cNvPr id="0" name=""/>
        <dsp:cNvSpPr/>
      </dsp:nvSpPr>
      <dsp:spPr>
        <a:xfrm>
          <a:off x="2643661" y="-13718"/>
          <a:ext cx="2998353" cy="492398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2</a:t>
          </a:r>
          <a:r>
            <a:rPr lang="en-GB" sz="2600" kern="1200" baseline="30000" dirty="0" smtClean="0"/>
            <a:t>nd</a:t>
          </a:r>
          <a:r>
            <a:rPr lang="en-GB" sz="2600" kern="1200" dirty="0" smtClean="0"/>
            <a:t> phase       </a:t>
          </a:r>
          <a:endParaRPr lang="en-GB" sz="2600" kern="1200" dirty="0"/>
        </a:p>
      </dsp:txBody>
      <dsp:txXfrm rot="16200000">
        <a:off x="924665" y="1705278"/>
        <a:ext cx="4037664" cy="599670"/>
      </dsp:txXfrm>
    </dsp:sp>
    <dsp:sp modelId="{3A8BF403-4394-46F2-AE73-1F36573AD29B}">
      <dsp:nvSpPr>
        <dsp:cNvPr id="0" name=""/>
        <dsp:cNvSpPr/>
      </dsp:nvSpPr>
      <dsp:spPr>
        <a:xfrm rot="5400000">
          <a:off x="2494322" y="2060367"/>
          <a:ext cx="386837" cy="32885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5D97F-578E-4CEC-9F91-43E7140DD1D9}">
      <dsp:nvSpPr>
        <dsp:cNvPr id="0" name=""/>
        <dsp:cNvSpPr/>
      </dsp:nvSpPr>
      <dsp:spPr>
        <a:xfrm>
          <a:off x="3184900" y="-13718"/>
          <a:ext cx="2233773" cy="49239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rgbClr val="FF0000"/>
              </a:solidFill>
            </a:rPr>
            <a:t>Blog comments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531F44"/>
              </a:solidFill>
            </a:rPr>
            <a:t>Tutor  initiated &gt; input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531F44"/>
              </a:solidFill>
            </a:rPr>
            <a:t>&gt; Students react to stimulus and express opinions and reflections on topic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b="1" kern="1200" dirty="0">
            <a:solidFill>
              <a:srgbClr val="FF0000"/>
            </a:solidFill>
          </a:endParaRPr>
        </a:p>
      </dsp:txBody>
      <dsp:txXfrm>
        <a:off x="3184900" y="-13718"/>
        <a:ext cx="2233773" cy="4923980"/>
      </dsp:txXfrm>
    </dsp:sp>
    <dsp:sp modelId="{D27D274E-441A-42C9-8999-8FB705A256CC}">
      <dsp:nvSpPr>
        <dsp:cNvPr id="0" name=""/>
        <dsp:cNvSpPr/>
      </dsp:nvSpPr>
      <dsp:spPr>
        <a:xfrm>
          <a:off x="5724186" y="-13718"/>
          <a:ext cx="3070439" cy="386355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3</a:t>
          </a:r>
          <a:r>
            <a:rPr lang="en-GB" sz="2600" kern="1200" baseline="30000" dirty="0" smtClean="0"/>
            <a:t>rd</a:t>
          </a:r>
          <a:r>
            <a:rPr lang="en-GB" sz="2600" kern="1200" dirty="0" smtClean="0"/>
            <a:t> phase</a:t>
          </a:r>
          <a:endParaRPr lang="en-GB" sz="2600" kern="1200" dirty="0"/>
        </a:p>
      </dsp:txBody>
      <dsp:txXfrm rot="16200000">
        <a:off x="4447171" y="1263296"/>
        <a:ext cx="3168117" cy="614087"/>
      </dsp:txXfrm>
    </dsp:sp>
    <dsp:sp modelId="{7872267D-3ED8-4F10-BA76-83BC658D8869}">
      <dsp:nvSpPr>
        <dsp:cNvPr id="0" name=""/>
        <dsp:cNvSpPr/>
      </dsp:nvSpPr>
      <dsp:spPr>
        <a:xfrm rot="5400000">
          <a:off x="5541729" y="2078405"/>
          <a:ext cx="386837" cy="32885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4BA687-A63F-49FD-A17F-CEC0F5ACA9A6}">
      <dsp:nvSpPr>
        <dsp:cNvPr id="0" name=""/>
        <dsp:cNvSpPr/>
      </dsp:nvSpPr>
      <dsp:spPr>
        <a:xfrm>
          <a:off x="6274615" y="-13718"/>
          <a:ext cx="2287477" cy="386355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rgbClr val="FF0000"/>
              </a:solidFill>
            </a:rPr>
            <a:t>Oral discussion</a:t>
          </a:r>
          <a:endParaRPr lang="en-GB" sz="3200" b="1" kern="1200" dirty="0">
            <a:solidFill>
              <a:srgbClr val="FF0000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531F44"/>
              </a:solidFill>
            </a:rPr>
            <a:t>Skype sessions on topics covered in class and explored on blog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200" b="1" kern="1200" dirty="0">
            <a:solidFill>
              <a:srgbClr val="FF0000"/>
            </a:solidFill>
          </a:endParaRPr>
        </a:p>
      </dsp:txBody>
      <dsp:txXfrm>
        <a:off x="6274615" y="-13718"/>
        <a:ext cx="2287477" cy="38635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05268-7A11-4A8A-B479-0215AED87760}">
      <dsp:nvSpPr>
        <dsp:cNvPr id="0" name=""/>
        <dsp:cNvSpPr/>
      </dsp:nvSpPr>
      <dsp:spPr>
        <a:xfrm>
          <a:off x="4148" y="1241887"/>
          <a:ext cx="2122000" cy="721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STUDENT CENTRED</a:t>
          </a:r>
          <a:endParaRPr lang="en-GB" sz="2200" kern="1200" dirty="0"/>
        </a:p>
      </dsp:txBody>
      <dsp:txXfrm>
        <a:off x="4148" y="1241887"/>
        <a:ext cx="2122000" cy="721462"/>
      </dsp:txXfrm>
    </dsp:sp>
    <dsp:sp modelId="{8C5A6F35-8966-45B4-8E29-6E127DC775CD}">
      <dsp:nvSpPr>
        <dsp:cNvPr id="0" name=""/>
        <dsp:cNvSpPr/>
      </dsp:nvSpPr>
      <dsp:spPr>
        <a:xfrm>
          <a:off x="2126149" y="69510"/>
          <a:ext cx="424400" cy="306621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42805-4F49-4E98-80D4-FAF976698B7C}">
      <dsp:nvSpPr>
        <dsp:cNvPr id="0" name=""/>
        <dsp:cNvSpPr/>
      </dsp:nvSpPr>
      <dsp:spPr>
        <a:xfrm>
          <a:off x="2720309" y="69510"/>
          <a:ext cx="5771841" cy="3066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students  assimilate info and research on specific topics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 students reflect about topic focusing on their own experiences and cultural backgrounds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 students elaborate content (oral/written) discuss with partners, compare, exchange info .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200" kern="1200" dirty="0"/>
        </a:p>
      </dsp:txBody>
      <dsp:txXfrm>
        <a:off x="2720309" y="69510"/>
        <a:ext cx="5771841" cy="3066215"/>
      </dsp:txXfrm>
    </dsp:sp>
    <dsp:sp modelId="{BBD194BA-464C-45CC-9DC8-799EC53F8FB6}">
      <dsp:nvSpPr>
        <dsp:cNvPr id="0" name=""/>
        <dsp:cNvSpPr/>
      </dsp:nvSpPr>
      <dsp:spPr>
        <a:xfrm>
          <a:off x="4148" y="3412307"/>
          <a:ext cx="2122000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AUTONOMY </a:t>
          </a:r>
          <a:endParaRPr lang="en-GB" sz="2200" kern="1200" dirty="0"/>
        </a:p>
      </dsp:txBody>
      <dsp:txXfrm>
        <a:off x="4148" y="3412307"/>
        <a:ext cx="2122000" cy="435600"/>
      </dsp:txXfrm>
    </dsp:sp>
    <dsp:sp modelId="{1A63336E-D53E-4889-8A34-0001540E179D}">
      <dsp:nvSpPr>
        <dsp:cNvPr id="0" name=""/>
        <dsp:cNvSpPr/>
      </dsp:nvSpPr>
      <dsp:spPr>
        <a:xfrm>
          <a:off x="2126149" y="3214926"/>
          <a:ext cx="424400" cy="8303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79435-C5BA-4C1D-8BAF-A7D65B59D819}">
      <dsp:nvSpPr>
        <dsp:cNvPr id="0" name=""/>
        <dsp:cNvSpPr/>
      </dsp:nvSpPr>
      <dsp:spPr>
        <a:xfrm>
          <a:off x="2720309" y="3214926"/>
          <a:ext cx="5771841" cy="8303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 independent learning and engagement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200" kern="1200"/>
        </a:p>
      </dsp:txBody>
      <dsp:txXfrm>
        <a:off x="2720309" y="3214926"/>
        <a:ext cx="5771841" cy="8303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313D0-6A94-420A-864C-0E828C5DB016}">
      <dsp:nvSpPr>
        <dsp:cNvPr id="0" name=""/>
        <dsp:cNvSpPr/>
      </dsp:nvSpPr>
      <dsp:spPr>
        <a:xfrm rot="16200000">
          <a:off x="866" y="12312"/>
          <a:ext cx="4039374" cy="4039374"/>
        </a:xfrm>
        <a:prstGeom prst="downArrow">
          <a:avLst>
            <a:gd name="adj1" fmla="val 50000"/>
            <a:gd name="adj2" fmla="val 35000"/>
          </a:avLst>
        </a:prstGeom>
        <a:solidFill>
          <a:srgbClr val="E307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>
              <a:solidFill>
                <a:schemeClr val="tx1"/>
              </a:solidFill>
            </a:rPr>
            <a:t>Asynchronous CMC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>
              <a:solidFill>
                <a:schemeClr val="tx1"/>
              </a:solidFill>
            </a:rPr>
            <a:t>Commenting on project blog &gt; </a:t>
          </a:r>
          <a:endParaRPr lang="en-GB" sz="2700" b="1" kern="1200" dirty="0">
            <a:solidFill>
              <a:schemeClr val="tx1"/>
            </a:solidFill>
          </a:endParaRPr>
        </a:p>
      </dsp:txBody>
      <dsp:txXfrm rot="5400000">
        <a:off x="867" y="1022155"/>
        <a:ext cx="3332484" cy="2019687"/>
      </dsp:txXfrm>
    </dsp:sp>
    <dsp:sp modelId="{D4C7FC27-C164-4F55-98B4-3D3096D9B77C}">
      <dsp:nvSpPr>
        <dsp:cNvPr id="0" name=""/>
        <dsp:cNvSpPr/>
      </dsp:nvSpPr>
      <dsp:spPr>
        <a:xfrm rot="5400000">
          <a:off x="4240678" y="12312"/>
          <a:ext cx="4039374" cy="4039374"/>
        </a:xfrm>
        <a:prstGeom prst="downArrow">
          <a:avLst>
            <a:gd name="adj1" fmla="val 50000"/>
            <a:gd name="adj2" fmla="val 35000"/>
          </a:avLst>
        </a:prstGeom>
        <a:solidFill>
          <a:srgbClr val="FFB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>
              <a:solidFill>
                <a:schemeClr val="tx1"/>
              </a:solidFill>
            </a:rPr>
            <a:t>Synchronous CMC 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>
              <a:solidFill>
                <a:schemeClr val="tx1"/>
              </a:solidFill>
            </a:rPr>
            <a:t>One to one Skype sessions </a:t>
          </a:r>
          <a:endParaRPr lang="en-GB" sz="2700" b="1" kern="1200" dirty="0">
            <a:solidFill>
              <a:schemeClr val="tx1"/>
            </a:solidFill>
          </a:endParaRPr>
        </a:p>
      </dsp:txBody>
      <dsp:txXfrm rot="-5400000">
        <a:off x="4947569" y="1022155"/>
        <a:ext cx="3332484" cy="20196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FEE7A-1C1C-4EB6-809C-EEAC61D0E916}">
      <dsp:nvSpPr>
        <dsp:cNvPr id="0" name=""/>
        <dsp:cNvSpPr/>
      </dsp:nvSpPr>
      <dsp:spPr>
        <a:xfrm>
          <a:off x="637222" y="0"/>
          <a:ext cx="7221855" cy="4114800"/>
        </a:xfrm>
        <a:prstGeom prst="rightArrow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A71F43-4B73-4119-B661-D7BEFC72AC97}">
      <dsp:nvSpPr>
        <dsp:cNvPr id="0" name=""/>
        <dsp:cNvSpPr/>
      </dsp:nvSpPr>
      <dsp:spPr>
        <a:xfrm>
          <a:off x="4096" y="1234440"/>
          <a:ext cx="2626364" cy="164592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tx2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Self </a:t>
          </a:r>
          <a:endParaRPr lang="en-GB" sz="4700" kern="1200" dirty="0"/>
        </a:p>
      </dsp:txBody>
      <dsp:txXfrm>
        <a:off x="84443" y="1314787"/>
        <a:ext cx="2465670" cy="1485226"/>
      </dsp:txXfrm>
    </dsp:sp>
    <dsp:sp modelId="{0708A643-6CB4-4362-B3F5-F706958DE76F}">
      <dsp:nvSpPr>
        <dsp:cNvPr id="0" name=""/>
        <dsp:cNvSpPr/>
      </dsp:nvSpPr>
      <dsp:spPr>
        <a:xfrm>
          <a:off x="2934967" y="1234440"/>
          <a:ext cx="2626364" cy="1645920"/>
        </a:xfrm>
        <a:prstGeom prst="roundRect">
          <a:avLst/>
        </a:prstGeom>
        <a:solidFill>
          <a:srgbClr val="FE3E14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General</a:t>
          </a:r>
          <a:endParaRPr lang="en-GB" sz="4700" kern="1200" dirty="0"/>
        </a:p>
      </dsp:txBody>
      <dsp:txXfrm>
        <a:off x="3015314" y="1314787"/>
        <a:ext cx="2465670" cy="1485226"/>
      </dsp:txXfrm>
    </dsp:sp>
    <dsp:sp modelId="{B1DAD2B6-838C-4917-A442-7F8A6DFE3523}">
      <dsp:nvSpPr>
        <dsp:cNvPr id="0" name=""/>
        <dsp:cNvSpPr/>
      </dsp:nvSpPr>
      <dsp:spPr>
        <a:xfrm>
          <a:off x="5865838" y="1234440"/>
          <a:ext cx="2626364" cy="1645920"/>
        </a:xfrm>
        <a:prstGeom prst="roundRect">
          <a:avLst/>
        </a:prstGeom>
        <a:solidFill>
          <a:srgbClr val="A6D85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Insider</a:t>
          </a:r>
          <a:endParaRPr lang="en-GB" sz="4700" kern="1200" dirty="0"/>
        </a:p>
      </dsp:txBody>
      <dsp:txXfrm>
        <a:off x="5946185" y="1314787"/>
        <a:ext cx="2465670" cy="1485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FAEBAFBB-8ACC-4292-997D-6F981824297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391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103C38F0-85ED-4D9D-A413-C3E34B3AC5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989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C9219-6732-4FBC-8B31-2C796D61040C}" type="slidenum">
              <a:rPr lang="en-GB"/>
              <a:pPr/>
              <a:t>1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C38F0-85ED-4D9D-A413-C3E34B3AC5C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61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C38F0-85ED-4D9D-A413-C3E34B3AC5C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768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C38F0-85ED-4D9D-A413-C3E34B3AC5C4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53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C38F0-85ED-4D9D-A413-C3E34B3AC5C4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02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D905D-78EB-4D70-AC8A-422B4EFA4CF8}" type="slidenum">
              <a:rPr lang="en-GB"/>
              <a:pPr/>
              <a:t>2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B32F71-CF82-4D81-9CC7-95BE77F2F7CE}" type="slidenum">
              <a:rPr lang="en-GB"/>
              <a:pPr/>
              <a:t>3</a:t>
            </a:fld>
            <a:endParaRPr lang="en-GB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C38F0-85ED-4D9D-A413-C3E34B3AC5C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166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C38F0-85ED-4D9D-A413-C3E34B3AC5C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68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C38F0-85ED-4D9D-A413-C3E34B3AC5C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019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C38F0-85ED-4D9D-A413-C3E34B3AC5C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600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C38F0-85ED-4D9D-A413-C3E34B3AC5C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066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C38F0-85ED-4D9D-A413-C3E34B3AC5C4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8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fld id="{CB82A9B6-96AD-409E-9814-E0A5B5DBBB2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24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DE323-E909-40FE-ACEC-779E641714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7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DE9DC-72C6-4075-94E2-2FE622C15D6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800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77050" y="63087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65D96A-2167-43B3-A822-05E623C0A2F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75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6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pic>
        <p:nvPicPr>
          <p:cNvPr id="12297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49180-C3DF-4F47-9A0A-B1DA3D3F94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63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57C65-1F52-4B8E-8567-9376B5F345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356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211BD-98D5-41E1-B8BA-89D878C90E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04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1C914-DD1D-4A87-B752-929734FCEC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474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74661-F348-4C99-ACCD-35DA887733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229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D9071-46E1-4E3B-8ECB-EC9739DF65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31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B9967-8E78-49F4-A0B7-12C5499EAD3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519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1BB06-CC26-4A34-839F-0357B7FBA2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70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36FDF-5022-491C-86B6-3246484AFAC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20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AE867-2B79-4D72-8D8B-DB585680AED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3468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E2AAE-8B1D-48B0-BCB2-4D7C0978E79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27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7428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9992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3615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324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046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86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70B4D-94C2-4F7F-A511-29670D6900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702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0805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707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546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1087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04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B3E93-19D9-4FF9-8790-DCB12B3CE21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08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76A34-7A31-476D-BEF2-4B389503F8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16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D7C72-0A2C-491D-B234-E6CACF9336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1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EB6BD-1D60-4BE2-8CCE-BCD5CD2607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94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8B99F-24B6-4CFD-9DDB-C54C90E766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9AA35-0B81-4E60-BDA1-2782A7D3C62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32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A672947-83ED-4300-8BD3-407A1D74C8DD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1" name="Picture 7" descr="marine_blue 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85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34" charset="-128"/>
        </a:defRPr>
      </a:lvl9pPr>
    </p:titleStyle>
    <p:bodyStyle>
      <a:lvl1pPr marL="342900" indent="-342900" algn="l" rtl="0" fontAlgn="base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fontAlgn="base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A4B2F90-F840-49D0-B9FC-AE478C4E85C1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1271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8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g.soton.ac.uk/intcult" TargetMode="External"/><Relationship Id="rId4" Type="http://schemas.openxmlformats.org/officeDocument/2006/relationships/diagramData" Target="../diagrams/data5.xml"/><Relationship Id="rId5" Type="http://schemas.openxmlformats.org/officeDocument/2006/relationships/diagramLayout" Target="../diagrams/layout5.xml"/><Relationship Id="rId6" Type="http://schemas.openxmlformats.org/officeDocument/2006/relationships/diagramQuickStyle" Target="../diagrams/quickStyle5.xml"/><Relationship Id="rId7" Type="http://schemas.openxmlformats.org/officeDocument/2006/relationships/diagramColors" Target="../diagrams/colors5.xml"/><Relationship Id="rId8" Type="http://schemas.microsoft.com/office/2007/relationships/diagramDrawing" Target="../diagrams/drawing5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151098" y="1124745"/>
            <a:ext cx="8496300" cy="2088232"/>
          </a:xfrm>
        </p:spPr>
        <p:txBody>
          <a:bodyPr/>
          <a:lstStyle/>
          <a:p>
            <a:r>
              <a:rPr lang="en-GB" sz="3600" b="1" dirty="0"/>
              <a:t>Bridging the gap: a self-discovering path into intercultural perception of self and the other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95536" y="4869160"/>
            <a:ext cx="8007424" cy="13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l"/>
            <a:r>
              <a:rPr lang="en-GB" sz="2800" dirty="0" smtClean="0">
                <a:solidFill>
                  <a:srgbClr val="B2D5D5"/>
                </a:solidFill>
                <a:latin typeface="Georgia" pitchFamily="18" charset="0"/>
              </a:rPr>
              <a:t>Alessia Plutino &amp; </a:t>
            </a:r>
            <a:r>
              <a:rPr lang="en-GB" sz="2800" dirty="0" err="1" smtClean="0">
                <a:solidFill>
                  <a:srgbClr val="B2D5D5"/>
                </a:solidFill>
                <a:latin typeface="Georgia" pitchFamily="18" charset="0"/>
              </a:rPr>
              <a:t>Alessia</a:t>
            </a:r>
            <a:r>
              <a:rPr lang="en-GB" sz="2800" dirty="0" smtClean="0">
                <a:solidFill>
                  <a:srgbClr val="B2D5D5"/>
                </a:solidFill>
                <a:latin typeface="Georgia" pitchFamily="18" charset="0"/>
              </a:rPr>
              <a:t> Cogo</a:t>
            </a:r>
          </a:p>
          <a:p>
            <a:pPr algn="l"/>
            <a:r>
              <a:rPr lang="en-GB" sz="2800" dirty="0" smtClean="0">
                <a:solidFill>
                  <a:srgbClr val="B2D5D5"/>
                </a:solidFill>
                <a:latin typeface="Georgia" pitchFamily="18" charset="0"/>
              </a:rPr>
              <a:t>University of Southampton</a:t>
            </a:r>
            <a:endParaRPr lang="en-GB" sz="2800" dirty="0">
              <a:solidFill>
                <a:srgbClr val="B2D5D5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15892"/>
            <a:ext cx="4176142" cy="4825131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sz="3200" b="1" dirty="0"/>
              <a:t>Topics </a:t>
            </a:r>
          </a:p>
          <a:p>
            <a:r>
              <a:rPr lang="en-GB" sz="3200" dirty="0" smtClean="0"/>
              <a:t>Internet language &gt; Borrowings from English language</a:t>
            </a:r>
          </a:p>
          <a:p>
            <a:r>
              <a:rPr lang="en-GB" sz="3200" dirty="0" smtClean="0"/>
              <a:t>Superstitions</a:t>
            </a:r>
            <a:endParaRPr lang="en-GB" sz="3200" dirty="0"/>
          </a:p>
          <a:p>
            <a:r>
              <a:rPr lang="en-GB" sz="3200" dirty="0" smtClean="0"/>
              <a:t>Stereotypes</a:t>
            </a:r>
          </a:p>
          <a:p>
            <a:r>
              <a:rPr lang="en-GB" sz="3200" dirty="0" smtClean="0"/>
              <a:t>Advertising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>
          <a:xfrm>
            <a:off x="4872960" y="1412776"/>
            <a:ext cx="4316288" cy="4525962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 smtClean="0"/>
              <a:t> </a:t>
            </a:r>
          </a:p>
          <a:p>
            <a:r>
              <a:rPr lang="en-GB" sz="3200" dirty="0" smtClean="0"/>
              <a:t>input &gt;controversial video of an Italian journalist defending his language against English “invasion” </a:t>
            </a:r>
          </a:p>
        </p:txBody>
      </p:sp>
      <p:sp>
        <p:nvSpPr>
          <p:cNvPr id="8" name="Striped Right Arrow 7"/>
          <p:cNvSpPr/>
          <p:nvPr/>
        </p:nvSpPr>
        <p:spPr bwMode="auto">
          <a:xfrm rot="1099883">
            <a:off x="3883480" y="2876390"/>
            <a:ext cx="1224136" cy="360040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755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496300" cy="1296144"/>
          </a:xfrm>
        </p:spPr>
        <p:txBody>
          <a:bodyPr/>
          <a:lstStyle/>
          <a:p>
            <a:r>
              <a:rPr lang="en-GB" b="1" dirty="0" smtClean="0"/>
              <a:t>Analysis of extracts from “Internet </a:t>
            </a:r>
            <a:r>
              <a:rPr lang="en-GB" b="1" dirty="0"/>
              <a:t>language </a:t>
            </a:r>
            <a:r>
              <a:rPr lang="en-GB" b="1" dirty="0" smtClean="0"/>
              <a:t>&gt;</a:t>
            </a: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323850" y="2204863"/>
            <a:ext cx="8496300" cy="3610149"/>
          </a:xfrm>
        </p:spPr>
        <p:txBody>
          <a:bodyPr/>
          <a:lstStyle/>
          <a:p>
            <a:r>
              <a:rPr lang="en-GB" sz="3200" i="1" dirty="0"/>
              <a:t>I think that </a:t>
            </a:r>
            <a:r>
              <a:rPr lang="en-GB" sz="3200" i="1" dirty="0" err="1"/>
              <a:t>Severgnini</a:t>
            </a:r>
            <a:r>
              <a:rPr lang="en-GB" sz="3200" i="1" dirty="0"/>
              <a:t> is right when he says that many people use loan words and calques in an unsuitable way. Nevertheless in a </a:t>
            </a:r>
            <a:r>
              <a:rPr lang="en-GB" sz="3200" b="1" i="1" dirty="0"/>
              <a:t>global world</a:t>
            </a:r>
            <a:r>
              <a:rPr lang="en-GB" sz="3200" i="1" dirty="0"/>
              <a:t>, as the one we live in, </a:t>
            </a:r>
            <a:r>
              <a:rPr lang="en-GB" sz="3200" b="1" i="1" dirty="0"/>
              <a:t>the idea of a language that refuses elements of other linguistic codes and </a:t>
            </a:r>
            <a:r>
              <a:rPr lang="en-GB" sz="3200" b="1" i="1" dirty="0" smtClean="0"/>
              <a:t>cultures</a:t>
            </a:r>
            <a:r>
              <a:rPr lang="en-GB" sz="3200" i="1" dirty="0" smtClean="0"/>
              <a:t> </a:t>
            </a:r>
            <a:r>
              <a:rPr lang="en-GB" sz="3200" i="1" dirty="0"/>
              <a:t>would be </a:t>
            </a:r>
            <a:r>
              <a:rPr lang="en-GB" sz="3200" b="1" i="1" dirty="0" smtClean="0"/>
              <a:t>unrealistic</a:t>
            </a:r>
            <a:r>
              <a:rPr lang="en-GB" sz="3200" i="1" dirty="0" smtClean="0"/>
              <a:t>.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4182087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08720"/>
            <a:ext cx="8496300" cy="5544616"/>
          </a:xfrm>
        </p:spPr>
        <p:txBody>
          <a:bodyPr/>
          <a:lstStyle/>
          <a:p>
            <a:r>
              <a:rPr lang="en-GB" i="1" dirty="0"/>
              <a:t>I am a person </a:t>
            </a:r>
            <a:r>
              <a:rPr lang="en-GB" b="1" i="1" dirty="0"/>
              <a:t>always ready to welcome the </a:t>
            </a:r>
            <a:r>
              <a:rPr lang="en-GB" b="1" i="1" u="sng" dirty="0"/>
              <a:t>contact with other cultures and languages</a:t>
            </a:r>
            <a:r>
              <a:rPr lang="en-GB" b="1" i="1" dirty="0"/>
              <a:t> </a:t>
            </a:r>
            <a:r>
              <a:rPr lang="en-GB" i="1" dirty="0"/>
              <a:t>-</a:t>
            </a:r>
            <a:r>
              <a:rPr lang="en-GB" b="1" i="1" dirty="0"/>
              <a:t>I think this </a:t>
            </a:r>
            <a:r>
              <a:rPr lang="en-GB" b="1" i="1" u="sng" dirty="0"/>
              <a:t>is essential </a:t>
            </a:r>
            <a:r>
              <a:rPr lang="en-GB" b="1" i="1" u="sng" dirty="0" smtClean="0"/>
              <a:t>nowadays </a:t>
            </a:r>
            <a:r>
              <a:rPr lang="en-GB" i="1" dirty="0" smtClean="0"/>
              <a:t>- </a:t>
            </a:r>
            <a:r>
              <a:rPr lang="en-GB" i="1" dirty="0"/>
              <a:t>but what is certain is that when two languages come into contact, one of them -the strongest one- will dominate. </a:t>
            </a:r>
            <a:r>
              <a:rPr lang="en-GB" b="1" i="1" dirty="0"/>
              <a:t>And what seems very clear to me is that English </a:t>
            </a:r>
            <a:r>
              <a:rPr lang="en-GB" b="1" i="1" u="sng" dirty="0"/>
              <a:t>is dominating my language</a:t>
            </a:r>
            <a:r>
              <a:rPr lang="en-GB" i="1" dirty="0"/>
              <a:t>. And this is extremely evident when we hear words such as “</a:t>
            </a:r>
            <a:r>
              <a:rPr lang="en-GB" i="1" dirty="0" err="1"/>
              <a:t>forwardizzare</a:t>
            </a:r>
            <a:r>
              <a:rPr lang="en-GB" i="1" dirty="0"/>
              <a:t>” and “</a:t>
            </a:r>
            <a:r>
              <a:rPr lang="en-GB" i="1" dirty="0" err="1"/>
              <a:t>splittare</a:t>
            </a:r>
            <a:r>
              <a:rPr lang="en-GB" i="1" dirty="0"/>
              <a:t>”. </a:t>
            </a:r>
            <a:r>
              <a:rPr lang="en-GB" b="1" i="1" dirty="0"/>
              <a:t>In my opinion</a:t>
            </a:r>
            <a:r>
              <a:rPr lang="en-GB" i="1" dirty="0"/>
              <a:t>, </a:t>
            </a:r>
            <a:r>
              <a:rPr lang="en-GB" b="1" i="1" dirty="0"/>
              <a:t>influences from other languages </a:t>
            </a:r>
            <a:r>
              <a:rPr lang="en-GB" b="1" i="1" u="sng" dirty="0" smtClean="0"/>
              <a:t>MUST </a:t>
            </a:r>
            <a:r>
              <a:rPr lang="en-GB" b="1" i="1" u="sng" dirty="0"/>
              <a:t>be welcomed</a:t>
            </a:r>
            <a:r>
              <a:rPr lang="en-GB" b="1" i="1" dirty="0"/>
              <a:t> </a:t>
            </a:r>
            <a:r>
              <a:rPr lang="en-GB" i="1" dirty="0"/>
              <a:t>in order to prove that it is a culture willing to grow in an international dimension. </a:t>
            </a:r>
            <a:r>
              <a:rPr lang="en-GB" b="1" i="1" u="sng" dirty="0"/>
              <a:t>But, at the same time</a:t>
            </a:r>
            <a:r>
              <a:rPr lang="en-GB" i="1" dirty="0"/>
              <a:t>, why should we use English words to express concepts already existing in our native </a:t>
            </a:r>
            <a:r>
              <a:rPr lang="en-GB" i="1" dirty="0" smtClean="0"/>
              <a:t>language i.e. </a:t>
            </a:r>
            <a:r>
              <a:rPr lang="en-GB" i="1" dirty="0"/>
              <a:t>(“</a:t>
            </a:r>
            <a:r>
              <a:rPr lang="en-GB" i="1" dirty="0" err="1"/>
              <a:t>forwardizzare</a:t>
            </a:r>
            <a:r>
              <a:rPr lang="en-GB" i="1" dirty="0" smtClean="0"/>
              <a:t>” &gt; </a:t>
            </a:r>
            <a:r>
              <a:rPr lang="en-GB" i="1" dirty="0"/>
              <a:t>“</a:t>
            </a:r>
            <a:r>
              <a:rPr lang="en-GB" i="1" dirty="0" err="1"/>
              <a:t>inoltrare</a:t>
            </a:r>
            <a:r>
              <a:rPr lang="en-GB" i="1" dirty="0" smtClean="0"/>
              <a:t>”)???</a:t>
            </a:r>
            <a:r>
              <a:rPr lang="en-GB" b="1" i="1" u="sng" dirty="0" smtClean="0"/>
              <a:t>It </a:t>
            </a:r>
            <a:r>
              <a:rPr lang="en-GB" b="1" i="1" u="sng" dirty="0"/>
              <a:t>is this our mistake</a:t>
            </a:r>
            <a:r>
              <a:rPr lang="en-GB" i="1" u="sng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72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reflects and suggest a solution: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no Italian word is already useful to pass the message through, </a:t>
            </a:r>
            <a:r>
              <a:rPr lang="en-GB" b="1" u="sng" dirty="0"/>
              <a:t>one could use alternative ways </a:t>
            </a:r>
            <a:r>
              <a:rPr lang="en-GB" dirty="0"/>
              <a:t>to approach a problem like this, </a:t>
            </a:r>
            <a:r>
              <a:rPr lang="en-GB" b="1" dirty="0"/>
              <a:t>for example use the Italian construction “fare” (to do) + the foreign word. </a:t>
            </a:r>
            <a:r>
              <a:rPr lang="en-GB" dirty="0"/>
              <a:t>I think that “fare un briefing”, “fare forward”, “fare split” are </a:t>
            </a:r>
            <a:r>
              <a:rPr lang="en-GB" b="1" dirty="0"/>
              <a:t>much more easy words to use and understand both by native and foreign </a:t>
            </a:r>
            <a:r>
              <a:rPr lang="en-GB" b="1" dirty="0" err="1"/>
              <a:t>italian</a:t>
            </a:r>
            <a:r>
              <a:rPr lang="en-GB" b="1" dirty="0"/>
              <a:t> speakers.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78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638" cy="5832648"/>
          </a:xfrm>
        </p:spPr>
        <p:txBody>
          <a:bodyPr/>
          <a:lstStyle/>
          <a:p>
            <a:r>
              <a:rPr lang="it-IT" sz="3200" b="1" i="1" u="sng" dirty="0"/>
              <a:t>In Francese </a:t>
            </a:r>
            <a:r>
              <a:rPr lang="it-IT" sz="3200" i="1" dirty="0" smtClean="0"/>
              <a:t>per </a:t>
            </a:r>
            <a:r>
              <a:rPr lang="it-IT" sz="3200" i="1" dirty="0"/>
              <a:t>esempio, tutte le parole non hanno soltanto le stesse </a:t>
            </a:r>
            <a:r>
              <a:rPr lang="it-IT" sz="3200" i="1" dirty="0" smtClean="0"/>
              <a:t>radici </a:t>
            </a:r>
            <a:r>
              <a:rPr lang="it-IT" sz="3200" i="1" dirty="0"/>
              <a:t>ma sono esattamente le stesse </a:t>
            </a:r>
            <a:r>
              <a:rPr lang="it-IT" sz="3200" i="1" dirty="0" smtClean="0"/>
              <a:t>che in </a:t>
            </a:r>
            <a:r>
              <a:rPr lang="it-IT" sz="3200" i="1" dirty="0"/>
              <a:t>inglese. </a:t>
            </a:r>
            <a:r>
              <a:rPr lang="it-IT" sz="3200" b="1" i="1" u="sng" dirty="0"/>
              <a:t>Le parole non sono </a:t>
            </a:r>
            <a:r>
              <a:rPr lang="it-IT" sz="3200" b="1" i="1" u="sng" dirty="0" smtClean="0"/>
              <a:t>state cambiate</a:t>
            </a:r>
            <a:r>
              <a:rPr lang="it-IT" sz="3200" i="1" dirty="0" smtClean="0"/>
              <a:t>, </a:t>
            </a:r>
            <a:r>
              <a:rPr lang="it-IT" sz="3200" i="1" dirty="0"/>
              <a:t>e si usano adesso come se fossero parole </a:t>
            </a:r>
            <a:r>
              <a:rPr lang="it-IT" sz="3200" i="1" dirty="0" smtClean="0"/>
              <a:t>francesi. </a:t>
            </a:r>
            <a:r>
              <a:rPr lang="it-IT" sz="3200" b="1" i="1" dirty="0"/>
              <a:t>Mi piace questo, perche per me, una lingua </a:t>
            </a:r>
            <a:r>
              <a:rPr lang="it-IT" sz="3200" b="1" i="1" dirty="0" smtClean="0"/>
              <a:t>viva, </a:t>
            </a:r>
            <a:r>
              <a:rPr lang="it-IT" sz="3200" b="1" i="1" dirty="0"/>
              <a:t>e si </a:t>
            </a:r>
            <a:r>
              <a:rPr lang="it-IT" sz="3200" b="1" i="1" dirty="0" smtClean="0"/>
              <a:t>sviluppa </a:t>
            </a:r>
            <a:r>
              <a:rPr lang="it-IT" sz="3200" b="1" i="1" dirty="0"/>
              <a:t>con la mescolanza con </a:t>
            </a:r>
            <a:r>
              <a:rPr lang="it-IT" sz="3200" b="1" i="1" dirty="0" smtClean="0"/>
              <a:t>altre </a:t>
            </a:r>
            <a:r>
              <a:rPr lang="it-IT" sz="3200" b="1" i="1" dirty="0"/>
              <a:t>lingue</a:t>
            </a:r>
            <a:r>
              <a:rPr lang="it-IT" sz="3200" i="1" dirty="0"/>
              <a:t>. Non </a:t>
            </a:r>
            <a:r>
              <a:rPr lang="it-IT" sz="3200" i="1" dirty="0" smtClean="0"/>
              <a:t>penso </a:t>
            </a:r>
            <a:r>
              <a:rPr lang="it-IT" sz="3200" i="1" dirty="0"/>
              <a:t>che sia un problema o </a:t>
            </a:r>
            <a:r>
              <a:rPr lang="it-IT" sz="3200" i="1" dirty="0" smtClean="0"/>
              <a:t>un’ </a:t>
            </a:r>
            <a:r>
              <a:rPr lang="it-IT" sz="3200" i="1" dirty="0"/>
              <a:t>invasione di lingue straniere. E adesso, il </a:t>
            </a:r>
            <a:r>
              <a:rPr lang="it-IT" sz="3200" i="1" dirty="0" smtClean="0"/>
              <a:t>mondo </a:t>
            </a:r>
            <a:r>
              <a:rPr lang="it-IT" sz="3200" i="1" dirty="0"/>
              <a:t>cambia velocemente, e </a:t>
            </a:r>
            <a:r>
              <a:rPr lang="it-IT" sz="3200" b="1" i="1" dirty="0"/>
              <a:t>dobbiamo essere capaci di addatarci!</a:t>
            </a:r>
            <a:endParaRPr lang="en-GB" sz="3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2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20150" cy="1728192"/>
          </a:xfrm>
        </p:spPr>
        <p:txBody>
          <a:bodyPr/>
          <a:lstStyle/>
          <a:p>
            <a:r>
              <a:rPr lang="en-GB" sz="3200" dirty="0" smtClean="0"/>
              <a:t>&gt; Colombian background: intercultural </a:t>
            </a:r>
            <a:r>
              <a:rPr lang="en-GB" sz="3200" dirty="0"/>
              <a:t>. Culturally different = </a:t>
            </a:r>
            <a:r>
              <a:rPr lang="en-GB" sz="3200" dirty="0" smtClean="0"/>
              <a:t>simultaneously  belonging </a:t>
            </a:r>
            <a:r>
              <a:rPr lang="en-GB" sz="3200" dirty="0"/>
              <a:t>to different </a:t>
            </a:r>
            <a:r>
              <a:rPr lang="en-GB" sz="3200" dirty="0" smtClean="0"/>
              <a:t>categories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65513"/>
            <a:ext cx="8496300" cy="4392487"/>
          </a:xfrm>
        </p:spPr>
        <p:txBody>
          <a:bodyPr/>
          <a:lstStyle/>
          <a:p>
            <a:r>
              <a:rPr lang="it-IT" sz="2800" b="1" i="1" u="sng" dirty="0"/>
              <a:t>Sono testimone </a:t>
            </a:r>
            <a:r>
              <a:rPr lang="it-IT" sz="2800" i="1" dirty="0"/>
              <a:t>di come l’imperialismo americano </a:t>
            </a:r>
            <a:r>
              <a:rPr lang="it-IT" sz="2800" i="1" dirty="0" smtClean="0"/>
              <a:t>influenzi </a:t>
            </a:r>
            <a:r>
              <a:rPr lang="it-IT" sz="2800" i="1" dirty="0"/>
              <a:t>una lingua e </a:t>
            </a:r>
            <a:r>
              <a:rPr lang="it-IT" sz="2800" i="1" dirty="0" smtClean="0"/>
              <a:t>imponga </a:t>
            </a:r>
            <a:r>
              <a:rPr lang="it-IT" sz="2800" i="1" dirty="0"/>
              <a:t>termini brutti ad altre lingue. </a:t>
            </a:r>
            <a:r>
              <a:rPr lang="it-IT" sz="2800" i="1" dirty="0" smtClean="0"/>
              <a:t>Nello </a:t>
            </a:r>
            <a:r>
              <a:rPr lang="it-IT" sz="2800" b="1" i="1" u="sng" dirty="0"/>
              <a:t>spagnolo</a:t>
            </a:r>
            <a:r>
              <a:rPr lang="it-IT" sz="2800" i="1" u="sng" dirty="0"/>
              <a:t> </a:t>
            </a:r>
            <a:r>
              <a:rPr lang="it-IT" sz="2800" b="1" i="1" u="sng" dirty="0"/>
              <a:t>parlato in Spagna </a:t>
            </a:r>
            <a:r>
              <a:rPr lang="it-IT" sz="2800" i="1" dirty="0"/>
              <a:t>parole come “ordenador”, “movil”, y “estacionar” sono usate mentre </a:t>
            </a:r>
            <a:r>
              <a:rPr lang="it-IT" sz="2800" b="1" i="1" u="sng" dirty="0" smtClean="0"/>
              <a:t>nello </a:t>
            </a:r>
            <a:r>
              <a:rPr lang="it-IT" sz="2800" b="1" i="1" u="sng" dirty="0"/>
              <a:t>spagnolo latinoamericano (la versione che parlo io)</a:t>
            </a:r>
            <a:r>
              <a:rPr lang="it-IT" sz="2800" b="1" i="1" dirty="0"/>
              <a:t> </a:t>
            </a:r>
            <a:r>
              <a:rPr lang="it-IT" sz="2800" i="1" dirty="0"/>
              <a:t>le parole equivalenti sono “computador”, “cellular” y “parquear”. </a:t>
            </a:r>
            <a:endParaRPr lang="en-GB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35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52736"/>
            <a:ext cx="8496300" cy="5904655"/>
          </a:xfrm>
        </p:spPr>
        <p:txBody>
          <a:bodyPr/>
          <a:lstStyle/>
          <a:p>
            <a:r>
              <a:rPr lang="it-IT" dirty="0" smtClean="0"/>
              <a:t>... Questo </a:t>
            </a:r>
            <a:r>
              <a:rPr lang="it-IT" dirty="0"/>
              <a:t>per me e’ prova che e’ imperativo considerare l’influenza degli Stati Uniti in qualsiasi dibattito dove si parla di parole inglesi in altre lingue perche </a:t>
            </a:r>
            <a:r>
              <a:rPr lang="it-IT" b="1" u="sng" dirty="0"/>
              <a:t>mentre la Spagna e’ riuscita a conservare delle parole ‘tradizionali’ </a:t>
            </a:r>
            <a:r>
              <a:rPr lang="it-IT" dirty="0"/>
              <a:t>(non sto dicendo che non usano mai parole inglesi pero’!), </a:t>
            </a:r>
            <a:r>
              <a:rPr lang="it-IT" b="1" u="sng" dirty="0"/>
              <a:t>nell’America Latina, che ha molto piu’ contatto con gli Stati Uniti ed e’ molto controllata economicamente e politicamente da loro, la lingua si e’ adattata per accomodare piu’ lessico inglese</a:t>
            </a:r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84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496300" cy="1656184"/>
          </a:xfrm>
        </p:spPr>
        <p:txBody>
          <a:bodyPr/>
          <a:lstStyle/>
          <a:p>
            <a:r>
              <a:rPr lang="en-GB" dirty="0" smtClean="0"/>
              <a:t>I am wearing more than one hat … aligning and re-aligning as co-member of a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8496300" cy="3960440"/>
          </a:xfrm>
        </p:spPr>
        <p:txBody>
          <a:bodyPr/>
          <a:lstStyle/>
          <a:p>
            <a:r>
              <a:rPr lang="it-IT" sz="2800" i="1" dirty="0"/>
              <a:t>Il fatto che l’inglese si e’ infiltrato nell’italiano (e altre lingue che non sono legate geograficamente con gli Stati Uniti) e’ </a:t>
            </a:r>
            <a:r>
              <a:rPr lang="it-IT" sz="2800" i="1" dirty="0" smtClean="0"/>
              <a:t>il risultato </a:t>
            </a:r>
            <a:r>
              <a:rPr lang="it-IT" sz="2800" i="1" dirty="0"/>
              <a:t>di una </a:t>
            </a:r>
            <a:r>
              <a:rPr lang="it-IT" sz="2800" b="1" i="1" dirty="0"/>
              <a:t>forma di integrazione a livello globale </a:t>
            </a:r>
            <a:r>
              <a:rPr lang="it-IT" sz="2800" i="1" dirty="0"/>
              <a:t>che vuol dire che, </a:t>
            </a:r>
            <a:r>
              <a:rPr lang="it-IT" sz="2800" b="1" i="1" dirty="0" smtClean="0"/>
              <a:t>sfortunatamente</a:t>
            </a:r>
            <a:r>
              <a:rPr lang="it-IT" sz="2800" b="1" i="1" dirty="0"/>
              <a:t>, </a:t>
            </a:r>
            <a:r>
              <a:rPr lang="it-IT" sz="2800" i="1" dirty="0"/>
              <a:t>alcune persone (come Berlusconi) cedono all’illusione che dire qualche parola inglese </a:t>
            </a:r>
            <a:r>
              <a:rPr lang="it-IT" sz="2800" i="1" dirty="0" smtClean="0"/>
              <a:t>le </a:t>
            </a:r>
            <a:r>
              <a:rPr lang="it-IT" sz="2800" i="1" dirty="0"/>
              <a:t>fara’ sembrare piu’ </a:t>
            </a:r>
            <a:r>
              <a:rPr lang="it-IT" sz="2800" b="1" i="1" dirty="0"/>
              <a:t>colte</a:t>
            </a:r>
            <a:r>
              <a:rPr lang="it-IT" sz="2800" i="1" dirty="0"/>
              <a:t>. Il peccato e’ che </a:t>
            </a:r>
            <a:r>
              <a:rPr lang="it-IT" sz="2800" b="1" i="1" dirty="0"/>
              <a:t>noi </a:t>
            </a:r>
            <a:r>
              <a:rPr lang="it-IT" sz="2800" i="1" dirty="0"/>
              <a:t>dobbiamo </a:t>
            </a:r>
            <a:r>
              <a:rPr lang="it-IT" sz="2800" i="1" dirty="0" smtClean="0"/>
              <a:t>ascoltarlo...</a:t>
            </a:r>
            <a:endParaRPr lang="en-GB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459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16" y="692696"/>
            <a:ext cx="8496300" cy="1728862"/>
          </a:xfrm>
        </p:spPr>
        <p:txBody>
          <a:bodyPr/>
          <a:lstStyle/>
          <a:p>
            <a:r>
              <a:rPr lang="en-GB" dirty="0" smtClean="0"/>
              <a:t>Self-reflection path: insider identity is challenged and re-orientated in interactions (</a:t>
            </a:r>
            <a:r>
              <a:rPr lang="en-GB" dirty="0"/>
              <a:t>Zhu Hua 2014:209)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190037"/>
              </p:ext>
            </p:extLst>
          </p:nvPr>
        </p:nvGraphicFramePr>
        <p:xfrm>
          <a:off x="323528" y="2276872"/>
          <a:ext cx="84963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93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584176"/>
          </a:xfrm>
        </p:spPr>
        <p:txBody>
          <a:bodyPr/>
          <a:lstStyle/>
          <a:p>
            <a:r>
              <a:rPr lang="en-GB" sz="2800" dirty="0"/>
              <a:t>For some topics (</a:t>
            </a:r>
            <a:r>
              <a:rPr lang="en-GB" sz="2800" dirty="0" err="1"/>
              <a:t>stereoptypes</a:t>
            </a:r>
            <a:r>
              <a:rPr lang="en-GB" sz="2800" dirty="0"/>
              <a:t>, Internet language) it was clear from the beginning that students divided themselves </a:t>
            </a:r>
            <a:r>
              <a:rPr lang="en-GB" sz="2800" dirty="0" smtClean="0"/>
              <a:t>into </a:t>
            </a:r>
            <a:r>
              <a:rPr lang="en-GB" sz="2800" dirty="0"/>
              <a:t>groups with </a:t>
            </a:r>
            <a:r>
              <a:rPr lang="en-GB" sz="2800" dirty="0" smtClean="0"/>
              <a:t>different</a:t>
            </a:r>
            <a:r>
              <a:rPr lang="en-GB" sz="2800" dirty="0"/>
              <a:t> </a:t>
            </a:r>
            <a:r>
              <a:rPr lang="en-GB" sz="2800" dirty="0" smtClean="0"/>
              <a:t>views: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2636912"/>
            <a:ext cx="2736304" cy="4221088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lstStyle/>
          <a:p>
            <a:r>
              <a:rPr lang="en-GB" dirty="0" smtClean="0"/>
              <a:t>L1 &gt;A </a:t>
            </a:r>
            <a:r>
              <a:rPr lang="en-GB" dirty="0"/>
              <a:t>more open </a:t>
            </a:r>
            <a:r>
              <a:rPr lang="en-GB" dirty="0" smtClean="0"/>
              <a:t>minded/ flexible approach about </a:t>
            </a:r>
            <a:r>
              <a:rPr lang="en-GB" dirty="0"/>
              <a:t>the topic, allowing flexibility and permeations of new ideas as well as other cultures points of view.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3203848" y="2412524"/>
            <a:ext cx="2880320" cy="4455328"/>
          </a:xfrm>
          <a:solidFill>
            <a:srgbClr val="CCDA86"/>
          </a:solidFill>
        </p:spPr>
        <p:txBody>
          <a:bodyPr/>
          <a:lstStyle/>
          <a:p>
            <a:r>
              <a:rPr lang="en-GB" dirty="0" smtClean="0"/>
              <a:t>L1&gt;A rather </a:t>
            </a:r>
            <a:r>
              <a:rPr lang="en-GB" dirty="0"/>
              <a:t>defined and </a:t>
            </a:r>
            <a:r>
              <a:rPr lang="en-GB" dirty="0" smtClean="0"/>
              <a:t>rigid approach, </a:t>
            </a:r>
            <a:r>
              <a:rPr lang="en-GB" dirty="0"/>
              <a:t>expressing feeling of anger, dissatisfaction with own culture and own country’s attitude towards the issue and sometimes even shame.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7" name="Content Placeholder 8"/>
          <p:cNvSpPr txBox="1">
            <a:spLocks/>
          </p:cNvSpPr>
          <p:nvPr/>
        </p:nvSpPr>
        <p:spPr bwMode="auto">
          <a:xfrm>
            <a:off x="6084168" y="2611016"/>
            <a:ext cx="2891839" cy="4058344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0"/>
              </a:spcBef>
              <a:spcAft>
                <a:spcPct val="7000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5000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5000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500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500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500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500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500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kern="0" dirty="0" smtClean="0"/>
              <a:t>L2 &gt; An “insider” approach:  reflecting about topic with  shifting </a:t>
            </a:r>
            <a:r>
              <a:rPr lang="en-GB" kern="0" dirty="0"/>
              <a:t>of </a:t>
            </a:r>
            <a:r>
              <a:rPr lang="en-GB" kern="0" dirty="0" smtClean="0"/>
              <a:t>identity </a:t>
            </a:r>
            <a:r>
              <a:rPr lang="en-GB" kern="0" dirty="0"/>
              <a:t>based on one’s </a:t>
            </a:r>
            <a:r>
              <a:rPr lang="en-GB" kern="0" dirty="0" smtClean="0"/>
              <a:t>affiliations with L2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758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build="p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496300" cy="936104"/>
          </a:xfrm>
        </p:spPr>
        <p:txBody>
          <a:bodyPr/>
          <a:lstStyle/>
          <a:p>
            <a:r>
              <a:rPr lang="en-GB" sz="4800" dirty="0"/>
              <a:t>Aims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8496300" cy="4392488"/>
          </a:xfrm>
        </p:spPr>
        <p:txBody>
          <a:bodyPr/>
          <a:lstStyle/>
          <a:p>
            <a:r>
              <a:rPr lang="en-GB" sz="3200" dirty="0" smtClean="0"/>
              <a:t>What is </a:t>
            </a:r>
            <a:r>
              <a:rPr lang="en-GB" sz="3200" dirty="0" err="1"/>
              <a:t>I</a:t>
            </a:r>
            <a:r>
              <a:rPr lang="en-GB" sz="3200" dirty="0" err="1" smtClean="0"/>
              <a:t>nterculturality</a:t>
            </a:r>
            <a:r>
              <a:rPr lang="en-GB" sz="3200" dirty="0" smtClean="0">
                <a:solidFill>
                  <a:srgbClr val="531F44"/>
                </a:solidFill>
              </a:rPr>
              <a:t>?</a:t>
            </a:r>
            <a:endParaRPr lang="en-GB" sz="3200" dirty="0" smtClean="0"/>
          </a:p>
          <a:p>
            <a:r>
              <a:rPr lang="en-GB" sz="3200" dirty="0" smtClean="0"/>
              <a:t>Our project: “Reflections on </a:t>
            </a:r>
            <a:r>
              <a:rPr lang="en-GB" sz="3200" dirty="0" err="1" smtClean="0"/>
              <a:t>Interculturality</a:t>
            </a:r>
            <a:r>
              <a:rPr lang="en-GB" sz="3200" dirty="0" smtClean="0"/>
              <a:t>"</a:t>
            </a:r>
          </a:p>
          <a:p>
            <a:r>
              <a:rPr lang="en-GB" sz="3200" dirty="0" smtClean="0"/>
              <a:t>Extracts from our blog</a:t>
            </a:r>
          </a:p>
          <a:p>
            <a:r>
              <a:rPr lang="en-GB" sz="3200" dirty="0" smtClean="0"/>
              <a:t>Some conclusions and ideas for further development</a:t>
            </a:r>
            <a:endParaRPr lang="en-GB" sz="32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08725"/>
            <a:ext cx="2133600" cy="476250"/>
          </a:xfrm>
          <a:prstGeom prst="rect">
            <a:avLst/>
          </a:prstGeom>
        </p:spPr>
        <p:txBody>
          <a:bodyPr/>
          <a:lstStyle/>
          <a:p>
            <a:fld id="{61B42DFE-00C2-4418-B29B-59B49A3BD9EF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2" y="476672"/>
            <a:ext cx="8496300" cy="649288"/>
          </a:xfrm>
        </p:spPr>
        <p:txBody>
          <a:bodyPr/>
          <a:lstStyle/>
          <a:p>
            <a:r>
              <a:rPr lang="en-GB" dirty="0" smtClean="0"/>
              <a:t>What has worked so far?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96752"/>
            <a:ext cx="8496300" cy="5661247"/>
          </a:xfrm>
        </p:spPr>
        <p:txBody>
          <a:bodyPr/>
          <a:lstStyle/>
          <a:p>
            <a:r>
              <a:rPr lang="en-GB" b="1" dirty="0" smtClean="0"/>
              <a:t>Student engagement </a:t>
            </a:r>
            <a:r>
              <a:rPr lang="en-GB" dirty="0" smtClean="0"/>
              <a:t>in terms of responses on blog &gt; quite active and gained confidence after second topic.</a:t>
            </a:r>
          </a:p>
          <a:p>
            <a:r>
              <a:rPr lang="en-GB" b="1" dirty="0" smtClean="0"/>
              <a:t>Students reflections </a:t>
            </a:r>
            <a:r>
              <a:rPr lang="en-GB" dirty="0" smtClean="0"/>
              <a:t>on their own cultural background and sharing their experiences to make a point about topics discussed.</a:t>
            </a:r>
          </a:p>
          <a:p>
            <a:r>
              <a:rPr lang="en-GB" b="1" dirty="0" smtClean="0"/>
              <a:t>Students felt relaxed </a:t>
            </a:r>
            <a:r>
              <a:rPr lang="en-GB" dirty="0" smtClean="0"/>
              <a:t>and used a variety of tools to add content to their posts (mainly links, but also poetry and real life examples).</a:t>
            </a:r>
          </a:p>
          <a:p>
            <a:r>
              <a:rPr lang="en-GB" b="1" dirty="0" smtClean="0"/>
              <a:t>Language acquisition </a:t>
            </a:r>
            <a:r>
              <a:rPr lang="en-GB" dirty="0" smtClean="0"/>
              <a:t>not measured in details</a:t>
            </a:r>
          </a:p>
          <a:p>
            <a:r>
              <a:rPr lang="en-GB" dirty="0" smtClean="0"/>
              <a:t>We noticed an </a:t>
            </a:r>
            <a:r>
              <a:rPr lang="en-GB" b="1" dirty="0" smtClean="0"/>
              <a:t>improvement </a:t>
            </a:r>
            <a:r>
              <a:rPr lang="en-GB" dirty="0" smtClean="0"/>
              <a:t>in written and oral homework and assignments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fld id="{C63B9967-8E78-49F4-A0B7-12C5499EAD33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147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96300" cy="649288"/>
          </a:xfrm>
        </p:spPr>
        <p:txBody>
          <a:bodyPr/>
          <a:lstStyle/>
          <a:p>
            <a:r>
              <a:rPr lang="en-GB" dirty="0" smtClean="0"/>
              <a:t>What has not worked so well…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300" cy="5157788"/>
          </a:xfrm>
        </p:spPr>
        <p:txBody>
          <a:bodyPr/>
          <a:lstStyle/>
          <a:p>
            <a:r>
              <a:rPr lang="en-GB" dirty="0" smtClean="0"/>
              <a:t>Skype sessions &gt; at the beginning some pairs had difficulties in finding time to meet (different academic year set up)</a:t>
            </a:r>
          </a:p>
          <a:p>
            <a:r>
              <a:rPr lang="en-GB" dirty="0" smtClean="0"/>
              <a:t>However &gt; students very willing to catch up in </a:t>
            </a:r>
            <a:r>
              <a:rPr lang="en-GB" dirty="0" err="1" smtClean="0"/>
              <a:t>sem</a:t>
            </a:r>
            <a:r>
              <a:rPr lang="en-GB" dirty="0" smtClean="0"/>
              <a:t> 2</a:t>
            </a:r>
          </a:p>
          <a:p>
            <a:r>
              <a:rPr lang="en-GB" dirty="0" smtClean="0"/>
              <a:t>Tutor only had to “remind gently” the less active to post comments, but this happened only few times.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19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is early times to draw conclusions…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2"/>
            <a:ext cx="8496622" cy="5157787"/>
          </a:xfrm>
        </p:spPr>
        <p:txBody>
          <a:bodyPr/>
          <a:lstStyle/>
          <a:p>
            <a:r>
              <a:rPr lang="en-GB" sz="3200" dirty="0"/>
              <a:t>What we are left to do …</a:t>
            </a:r>
          </a:p>
          <a:p>
            <a:r>
              <a:rPr lang="en-GB" sz="3200" dirty="0"/>
              <a:t>Skype session recordings &gt; analysis of data</a:t>
            </a:r>
          </a:p>
          <a:p>
            <a:r>
              <a:rPr lang="en-GB" sz="3200" dirty="0"/>
              <a:t>Analysis of data from blog, student questionnaires, final oral presentations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0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However …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3E93-19D9-4FF9-8790-DCB12B3CE21E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465091"/>
          </a:xfrm>
        </p:spPr>
        <p:txBody>
          <a:bodyPr/>
          <a:lstStyle/>
          <a:p>
            <a:r>
              <a:rPr lang="en-GB" sz="3200" dirty="0" smtClean="0"/>
              <a:t>looking </a:t>
            </a:r>
            <a:r>
              <a:rPr lang="en-GB" sz="3200" dirty="0"/>
              <a:t>back at comments posted so far on the </a:t>
            </a:r>
            <a:r>
              <a:rPr lang="en-GB" sz="3200" dirty="0" smtClean="0"/>
              <a:t>blog &gt; signs of spontaneous and natural self-reflection taking place</a:t>
            </a:r>
          </a:p>
          <a:p>
            <a:r>
              <a:rPr lang="en-GB" sz="3200" dirty="0" smtClean="0"/>
              <a:t>  reactions /taking sides/positioning &gt; the idea that identity is dynamic &gt; shifting of identities based on one’s different affiliations and self-conceptualization </a:t>
            </a:r>
            <a:r>
              <a:rPr lang="en-GB" sz="3200" dirty="0"/>
              <a:t> </a:t>
            </a:r>
            <a:r>
              <a:rPr lang="en-GB" sz="3200" dirty="0" smtClean="0"/>
              <a:t>- Ibrahim (2003, p.172)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47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C914-DD1D-4A87-B752-929734FCEC49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Grazie mille, </a:t>
            </a:r>
            <a:r>
              <a:rPr lang="en-GB" sz="4000" dirty="0"/>
              <a:t>a</a:t>
            </a:r>
            <a:r>
              <a:rPr lang="en-GB" sz="4000" dirty="0" smtClean="0"/>
              <a:t>ny questions or comments?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91524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300" cy="649288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534400" cy="5760640"/>
          </a:xfrm>
        </p:spPr>
        <p:txBody>
          <a:bodyPr/>
          <a:lstStyle/>
          <a:p>
            <a:r>
              <a:rPr lang="de-AT" sz="1800" dirty="0" err="1" smtClean="0"/>
              <a:t>Hülmbauer</a:t>
            </a:r>
            <a:r>
              <a:rPr lang="de-AT" sz="1800" dirty="0" smtClean="0"/>
              <a:t>, Böhringer &amp; Seidlhofer. 2008. </a:t>
            </a:r>
            <a:r>
              <a:rPr lang="en-US" sz="1800" dirty="0" smtClean="0"/>
              <a:t>Introducing English as a Lingua Franca (ELF): Precursor and Partner in Intercultural Communication. </a:t>
            </a:r>
            <a:r>
              <a:rPr lang="en-US" sz="1800" i="1" dirty="0" smtClean="0"/>
              <a:t>Synergies</a:t>
            </a:r>
            <a:r>
              <a:rPr lang="en-US" sz="1800" b="1" dirty="0" smtClean="0"/>
              <a:t> </a:t>
            </a:r>
            <a:r>
              <a:rPr lang="en-US" sz="1800" i="1" dirty="0" smtClean="0"/>
              <a:t>Europe </a:t>
            </a:r>
            <a:r>
              <a:rPr lang="en-US" sz="1800" dirty="0" smtClean="0"/>
              <a:t>3. 25-36.</a:t>
            </a:r>
            <a:endParaRPr lang="en-GB" sz="1800" dirty="0" smtClean="0"/>
          </a:p>
          <a:p>
            <a:r>
              <a:rPr lang="en-GB" sz="1800" dirty="0" err="1" smtClean="0"/>
              <a:t>Seidlhofer</a:t>
            </a:r>
            <a:r>
              <a:rPr lang="en-GB" sz="1800" dirty="0" smtClean="0"/>
              <a:t>, B. 2011. </a:t>
            </a:r>
            <a:r>
              <a:rPr lang="en-US" sz="1800" i="1" dirty="0" smtClean="0"/>
              <a:t>Understanding English as a Lingua Franca.</a:t>
            </a:r>
            <a:r>
              <a:rPr lang="en-US" sz="1800" dirty="0" smtClean="0"/>
              <a:t> Oxford: Oxford University Press.</a:t>
            </a:r>
          </a:p>
          <a:p>
            <a:r>
              <a:rPr lang="en-US" sz="1800" dirty="0" err="1"/>
              <a:t>Vertovec</a:t>
            </a:r>
            <a:r>
              <a:rPr lang="en-US" sz="1800" dirty="0"/>
              <a:t>, S. 2010. Towards post-multiculturalism? Changing communities, conditions and contexts of diversity. </a:t>
            </a:r>
            <a:r>
              <a:rPr lang="en-US" sz="1800" i="1" dirty="0"/>
              <a:t>International Social Science Journal</a:t>
            </a:r>
            <a:r>
              <a:rPr lang="en-US" sz="1800" dirty="0"/>
              <a:t>, 61, 199. </a:t>
            </a:r>
            <a:endParaRPr lang="en-GB" sz="1800" dirty="0"/>
          </a:p>
          <a:p>
            <a:r>
              <a:rPr lang="en-US" sz="1800" dirty="0" smtClean="0"/>
              <a:t>Zhu </a:t>
            </a:r>
            <a:r>
              <a:rPr lang="en-US" sz="1800" dirty="0" err="1" smtClean="0"/>
              <a:t>Hua</a:t>
            </a:r>
            <a:r>
              <a:rPr lang="en-US" sz="1800" dirty="0" smtClean="0"/>
              <a:t> 2014. </a:t>
            </a:r>
            <a:r>
              <a:rPr lang="en-US" sz="1800" i="1" dirty="0" smtClean="0"/>
              <a:t>Exploring Intercultural Communication</a:t>
            </a:r>
            <a:r>
              <a:rPr lang="en-US" sz="1800" dirty="0" smtClean="0"/>
              <a:t>. London: Routledge.</a:t>
            </a:r>
          </a:p>
          <a:p>
            <a:r>
              <a:rPr lang="en-GB" sz="1800" dirty="0"/>
              <a:t>Street, Brian 1993. Culture is a verb. Anthropological aspects of language and cultural process. In D. </a:t>
            </a:r>
            <a:r>
              <a:rPr lang="en-GB" sz="1800" dirty="0" err="1"/>
              <a:t>Graddol</a:t>
            </a:r>
            <a:r>
              <a:rPr lang="en-GB" sz="1800" dirty="0"/>
              <a:t>, L. Thompson &amp; M. </a:t>
            </a:r>
            <a:r>
              <a:rPr lang="en-GB" sz="1800" dirty="0" err="1"/>
              <a:t>Byram</a:t>
            </a:r>
            <a:r>
              <a:rPr lang="en-GB" sz="1800" dirty="0"/>
              <a:t> (</a:t>
            </a:r>
            <a:r>
              <a:rPr lang="en-GB" sz="1800" dirty="0" err="1"/>
              <a:t>eds</a:t>
            </a:r>
            <a:r>
              <a:rPr lang="en-GB" sz="1800" dirty="0"/>
              <a:t>) Language and Culture. Clevedon: Multilingual Matters, 23-43.</a:t>
            </a:r>
          </a:p>
          <a:p>
            <a:r>
              <a:rPr lang="en-GB" sz="1800" dirty="0" smtClean="0"/>
              <a:t>Ibrahim A. (2003) “</a:t>
            </a:r>
            <a:r>
              <a:rPr lang="en-GB" sz="1800" dirty="0" err="1" smtClean="0"/>
              <a:t>Whatssup</a:t>
            </a:r>
            <a:r>
              <a:rPr lang="en-GB" sz="1800" dirty="0" smtClean="0"/>
              <a:t> homeboy?” joining the African diaspora: Black English as a symbolic site of identification and language Learning. In S </a:t>
            </a:r>
            <a:r>
              <a:rPr lang="en-GB" sz="1800" dirty="0" err="1" smtClean="0"/>
              <a:t>Makoni</a:t>
            </a:r>
            <a:r>
              <a:rPr lang="en-GB" sz="1800" dirty="0" smtClean="0"/>
              <a:t>, G. </a:t>
            </a:r>
            <a:r>
              <a:rPr lang="en-GB" sz="1800" dirty="0" err="1" smtClean="0"/>
              <a:t>Smitherman</a:t>
            </a:r>
            <a:r>
              <a:rPr lang="en-GB" sz="1800" dirty="0" smtClean="0"/>
              <a:t>, A.F. Ball, and </a:t>
            </a:r>
            <a:r>
              <a:rPr lang="en-GB" sz="1800" dirty="0" err="1" smtClean="0"/>
              <a:t>A.K.Spears</a:t>
            </a:r>
            <a:r>
              <a:rPr lang="en-GB" sz="1800" dirty="0" smtClean="0"/>
              <a:t>(</a:t>
            </a:r>
            <a:r>
              <a:rPr lang="en-GB" sz="1800" dirty="0" err="1" smtClean="0"/>
              <a:t>eds</a:t>
            </a:r>
            <a:r>
              <a:rPr lang="en-GB" sz="1800" dirty="0" smtClean="0"/>
              <a:t>), Black linguistics: Language, society, and politics in Africa and the Americas (pp169-85). London &amp; NY : Routledge.</a:t>
            </a:r>
            <a:endParaRPr lang="en-GB" sz="1800" dirty="0"/>
          </a:p>
          <a:p>
            <a:endParaRPr lang="en-GB" sz="20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03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1028"/>
          <p:cNvSpPr>
            <a:spLocks noGrp="1" noChangeArrowheads="1"/>
          </p:cNvSpPr>
          <p:nvPr>
            <p:ph idx="1"/>
          </p:nvPr>
        </p:nvSpPr>
        <p:spPr>
          <a:xfrm>
            <a:off x="-20880" y="1844824"/>
            <a:ext cx="9576742" cy="7416824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08725"/>
            <a:ext cx="2133600" cy="476250"/>
          </a:xfrm>
          <a:prstGeom prst="rect">
            <a:avLst/>
          </a:prstGeom>
        </p:spPr>
        <p:txBody>
          <a:bodyPr/>
          <a:lstStyle/>
          <a:p>
            <a:fld id="{0338DA20-23AA-494D-AD77-E0F6882A244B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8424614" cy="649288"/>
          </a:xfrm>
        </p:spPr>
        <p:txBody>
          <a:bodyPr/>
          <a:lstStyle/>
          <a:p>
            <a:r>
              <a:rPr lang="en-GB" sz="4400" dirty="0" smtClean="0">
                <a:solidFill>
                  <a:srgbClr val="014359"/>
                </a:solidFill>
              </a:rPr>
              <a:t>What is </a:t>
            </a:r>
            <a:r>
              <a:rPr lang="en-GB" sz="4400" dirty="0" err="1" smtClean="0">
                <a:solidFill>
                  <a:srgbClr val="014359"/>
                </a:solidFill>
              </a:rPr>
              <a:t>Interculturality</a:t>
            </a:r>
            <a:r>
              <a:rPr lang="en-GB" sz="4400" dirty="0" smtClean="0">
                <a:solidFill>
                  <a:srgbClr val="014359"/>
                </a:solidFill>
              </a:rPr>
              <a:t>?</a:t>
            </a:r>
            <a:endParaRPr lang="en-GB" sz="4400" dirty="0">
              <a:solidFill>
                <a:srgbClr val="014359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0411027"/>
              </p:ext>
            </p:extLst>
          </p:nvPr>
        </p:nvGraphicFramePr>
        <p:xfrm>
          <a:off x="-78864" y="1556792"/>
          <a:ext cx="92525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1580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613286"/>
              </p:ext>
            </p:extLst>
          </p:nvPr>
        </p:nvGraphicFramePr>
        <p:xfrm>
          <a:off x="-1332656" y="692696"/>
          <a:ext cx="11449272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19000" y="188640"/>
            <a:ext cx="56589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 </a:t>
            </a:r>
            <a:r>
              <a:rPr lang="en-GB" sz="2400" b="1" dirty="0" smtClean="0"/>
              <a:t>A more comprehensive approach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86594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300" cy="649288"/>
          </a:xfrm>
        </p:spPr>
        <p:txBody>
          <a:bodyPr/>
          <a:lstStyle/>
          <a:p>
            <a:r>
              <a:rPr lang="en-GB" b="1" dirty="0" smtClean="0"/>
              <a:t>Background and context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300" cy="5472608"/>
          </a:xfrm>
        </p:spPr>
        <p:txBody>
          <a:bodyPr/>
          <a:lstStyle/>
          <a:p>
            <a:r>
              <a:rPr lang="en-GB" dirty="0"/>
              <a:t>Italian at University of Southampton &gt; only language modules, no content modules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Students </a:t>
            </a:r>
            <a:r>
              <a:rPr lang="en-GB" dirty="0"/>
              <a:t>reach high levels in language learning ( CEFR C2) however  &gt; need to integrate more cultural aspects to achieve a better understanding of the country as well as Italians due to gap created by lack of specific content modules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318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</a:t>
            </a:r>
            <a:r>
              <a:rPr lang="en-US" b="1" dirty="0" smtClean="0"/>
              <a:t>ethodology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212"/>
            <a:ext cx="8820150" cy="504115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2 groups of students 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 rot="8389410">
            <a:off x="1975673" y="2906436"/>
            <a:ext cx="1682475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34" charset="-128"/>
            </a:endParaRPr>
          </a:p>
        </p:txBody>
      </p:sp>
      <p:sp>
        <p:nvSpPr>
          <p:cNvPr id="6" name="Right Arrow 5"/>
          <p:cNvSpPr/>
          <p:nvPr/>
        </p:nvSpPr>
        <p:spPr bwMode="auto">
          <a:xfrm rot="2453550">
            <a:off x="5570534" y="2920304"/>
            <a:ext cx="1705335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34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0" y="4110691"/>
            <a:ext cx="4176464" cy="1957983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/>
              <a:t>Students </a:t>
            </a:r>
            <a:r>
              <a:rPr lang="en-US" sz="2800" dirty="0" smtClean="0"/>
              <a:t>of Italian L2 </a:t>
            </a:r>
          </a:p>
          <a:p>
            <a:pPr algn="l"/>
            <a:r>
              <a:rPr lang="en-US" sz="2800" dirty="0" smtClean="0"/>
              <a:t>UK </a:t>
            </a:r>
            <a:r>
              <a:rPr lang="en-US" sz="2800" dirty="0"/>
              <a:t>based, University of </a:t>
            </a:r>
            <a:r>
              <a:rPr lang="en-US" sz="2800" dirty="0" smtClean="0"/>
              <a:t>Southampton</a:t>
            </a:r>
            <a:endParaRPr lang="en-US" sz="2800" dirty="0"/>
          </a:p>
          <a:p>
            <a:pPr algn="l"/>
            <a:r>
              <a:rPr lang="en-US" sz="2800" dirty="0" smtClean="0"/>
              <a:t>Intermediate level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4644008" y="4163019"/>
            <a:ext cx="4248472" cy="1957983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/>
              <a:t>Students of </a:t>
            </a:r>
            <a:r>
              <a:rPr lang="en-US" sz="2800" dirty="0" smtClean="0"/>
              <a:t>English </a:t>
            </a:r>
            <a:r>
              <a:rPr lang="en-US" sz="2800" dirty="0"/>
              <a:t>L2 </a:t>
            </a:r>
            <a:endParaRPr lang="en-US" sz="2800" dirty="0" smtClean="0"/>
          </a:p>
          <a:p>
            <a:pPr algn="l"/>
            <a:r>
              <a:rPr lang="en-US" sz="2800" dirty="0" smtClean="0"/>
              <a:t>Italy based, University </a:t>
            </a:r>
            <a:r>
              <a:rPr lang="en-US" sz="2800" dirty="0"/>
              <a:t>of </a:t>
            </a:r>
            <a:r>
              <a:rPr lang="en-US" sz="2800" dirty="0" err="1" smtClean="0"/>
              <a:t>Salento</a:t>
            </a:r>
            <a:endParaRPr lang="en-US" sz="2800" dirty="0" smtClean="0"/>
          </a:p>
          <a:p>
            <a:pPr algn="l"/>
            <a:r>
              <a:rPr lang="en-US" sz="2800" dirty="0"/>
              <a:t>Intermediate </a:t>
            </a:r>
            <a:r>
              <a:rPr lang="en-US" sz="2800" dirty="0" smtClean="0"/>
              <a:t>level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897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3 phases project</a:t>
            </a:r>
            <a:endParaRPr lang="en-GB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8302194"/>
              </p:ext>
            </p:extLst>
          </p:nvPr>
        </p:nvGraphicFramePr>
        <p:xfrm>
          <a:off x="107504" y="1484784"/>
          <a:ext cx="87953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08725"/>
            <a:ext cx="2133600" cy="476250"/>
          </a:xfrm>
          <a:prstGeom prst="rect">
            <a:avLst/>
          </a:prstGeom>
        </p:spPr>
        <p:txBody>
          <a:bodyPr/>
          <a:lstStyle/>
          <a:p>
            <a:fld id="{A16B3E93-19D9-4FF9-8790-DCB12B3CE21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0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1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approach &gt; 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12202"/>
              </p:ext>
            </p:extLst>
          </p:nvPr>
        </p:nvGraphicFramePr>
        <p:xfrm>
          <a:off x="323850" y="1700213"/>
          <a:ext cx="84963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5212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1152798"/>
          </a:xfrm>
        </p:spPr>
        <p:txBody>
          <a:bodyPr/>
          <a:lstStyle/>
          <a:p>
            <a:r>
              <a:rPr lang="en-GB" dirty="0" smtClean="0"/>
              <a:t>Computer-Mediated </a:t>
            </a:r>
            <a:r>
              <a:rPr lang="en-GB" dirty="0"/>
              <a:t>C</a:t>
            </a:r>
            <a:r>
              <a:rPr lang="en-GB" dirty="0" smtClean="0"/>
              <a:t>ommunication </a:t>
            </a:r>
            <a:r>
              <a:rPr lang="en-GB" dirty="0"/>
              <a:t>(CMC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123728" y="6165304"/>
            <a:ext cx="5169024" cy="4114800"/>
          </a:xfrm>
        </p:spPr>
        <p:txBody>
          <a:bodyPr/>
          <a:lstStyle/>
          <a:p>
            <a:r>
              <a:rPr lang="en-GB" dirty="0" smtClean="0">
                <a:hlinkClick r:id="rId3"/>
              </a:rPr>
              <a:t>www.blog.soton.ac.uk/intcult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967-8E78-49F4-A0B7-12C5499EAD33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38499959"/>
              </p:ext>
            </p:extLst>
          </p:nvPr>
        </p:nvGraphicFramePr>
        <p:xfrm>
          <a:off x="539552" y="1988840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95120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3397</TotalTime>
  <Words>1735</Words>
  <Application>Microsoft Macintosh PowerPoint</Application>
  <PresentationFormat>On-screen Show (4:3)</PresentationFormat>
  <Paragraphs>148</Paragraphs>
  <Slides>25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uos_ppt__template_v7</vt:lpstr>
      <vt:lpstr>UOS divider slide design</vt:lpstr>
      <vt:lpstr>UOS full bleed image</vt:lpstr>
      <vt:lpstr>Bridging the gap: a self-discovering path into intercultural perception of self and the other </vt:lpstr>
      <vt:lpstr>Aims</vt:lpstr>
      <vt:lpstr>What is Interculturality?</vt:lpstr>
      <vt:lpstr>PowerPoint Presentation</vt:lpstr>
      <vt:lpstr>Background and context </vt:lpstr>
      <vt:lpstr>Methodology</vt:lpstr>
      <vt:lpstr> 3 phases project</vt:lpstr>
      <vt:lpstr>Practical approach &gt;  </vt:lpstr>
      <vt:lpstr>Computer-Mediated Communication (CMC)</vt:lpstr>
      <vt:lpstr>PowerPoint Presentation</vt:lpstr>
      <vt:lpstr>Analysis of extracts from “Internet language &gt; </vt:lpstr>
      <vt:lpstr>PowerPoint Presentation</vt:lpstr>
      <vt:lpstr>Student reflects and suggest a solution:</vt:lpstr>
      <vt:lpstr>PowerPoint Presentation</vt:lpstr>
      <vt:lpstr>&gt; Colombian background: intercultural . Culturally different = simultaneously  belonging to different categories</vt:lpstr>
      <vt:lpstr>PowerPoint Presentation</vt:lpstr>
      <vt:lpstr>I am wearing more than one hat … aligning and re-aligning as co-member of a group</vt:lpstr>
      <vt:lpstr>Self-reflection path: insider identity is challenged and re-orientated in interactions (Zhu Hua 2014:209) </vt:lpstr>
      <vt:lpstr>For some topics (stereoptypes, Internet language) it was clear from the beginning that students divided themselves into groups with different views:</vt:lpstr>
      <vt:lpstr>What has worked so far?</vt:lpstr>
      <vt:lpstr>What has not worked so well…</vt:lpstr>
      <vt:lpstr>It is early times to draw conclusions…</vt:lpstr>
      <vt:lpstr>However …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Christoph Lutz</dc:creator>
  <cp:lastModifiedBy>Plutino A. (Humanities)</cp:lastModifiedBy>
  <cp:revision>248</cp:revision>
  <cp:lastPrinted>2011-11-08T08:55:23Z</cp:lastPrinted>
  <dcterms:created xsi:type="dcterms:W3CDTF">2012-05-14T15:11:00Z</dcterms:created>
  <dcterms:modified xsi:type="dcterms:W3CDTF">2014-07-18T11:31:31Z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-1841330558</vt:i4>
  </property>
  <property fmtid="{D5CDD505-2E9C-101B-9397-08002B2CF9AE}" pid="3" name="_NewReviewCycle">
    <vt:lpwstr/>
  </property>
  <property fmtid="{D5CDD505-2E9C-101B-9397-08002B2CF9AE}" pid="4" name="_EmailSubject">
    <vt:lpwstr>Roadshow</vt:lpwstr>
  </property>
  <property fmtid="{D5CDD505-2E9C-101B-9397-08002B2CF9AE}" pid="5" name="_AuthorEmail">
    <vt:lpwstr>N.F.Smith@soton.ac.uk</vt:lpwstr>
  </property>
  <property fmtid="{D5CDD505-2E9C-101B-9397-08002B2CF9AE}" pid="6" name="_AuthorEmailDisplayName">
    <vt:lpwstr>Smith N.F.</vt:lpwstr>
  </property>
</Properties>
</file>